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4" r:id="rId1"/>
  </p:sldMasterIdLst>
  <p:notesMasterIdLst>
    <p:notesMasterId r:id="rId25"/>
  </p:notesMasterIdLst>
  <p:handoutMasterIdLst>
    <p:handoutMasterId r:id="rId26"/>
  </p:handoutMasterIdLst>
  <p:sldIdLst>
    <p:sldId id="256" r:id="rId2"/>
    <p:sldId id="296" r:id="rId3"/>
    <p:sldId id="297" r:id="rId4"/>
    <p:sldId id="345" r:id="rId5"/>
    <p:sldId id="346" r:id="rId6"/>
    <p:sldId id="299" r:id="rId7"/>
    <p:sldId id="298" r:id="rId8"/>
    <p:sldId id="325" r:id="rId9"/>
    <p:sldId id="337" r:id="rId10"/>
    <p:sldId id="326" r:id="rId11"/>
    <p:sldId id="310" r:id="rId12"/>
    <p:sldId id="308" r:id="rId13"/>
    <p:sldId id="331" r:id="rId14"/>
    <p:sldId id="347" r:id="rId15"/>
    <p:sldId id="348" r:id="rId16"/>
    <p:sldId id="304" r:id="rId17"/>
    <p:sldId id="332" r:id="rId18"/>
    <p:sldId id="336" r:id="rId19"/>
    <p:sldId id="350" r:id="rId20"/>
    <p:sldId id="349" r:id="rId21"/>
    <p:sldId id="327" r:id="rId22"/>
    <p:sldId id="351" r:id="rId23"/>
    <p:sldId id="29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86355" autoAdjust="0"/>
  </p:normalViewPr>
  <p:slideViewPr>
    <p:cSldViewPr snapToGrid="0">
      <p:cViewPr varScale="1">
        <p:scale>
          <a:sx n="97" d="100"/>
          <a:sy n="97" d="100"/>
        </p:scale>
        <p:origin x="684" y="84"/>
      </p:cViewPr>
      <p:guideLst/>
    </p:cSldViewPr>
  </p:slideViewPr>
  <p:outlineViewPr>
    <p:cViewPr>
      <p:scale>
        <a:sx n="33" d="100"/>
        <a:sy n="33" d="100"/>
      </p:scale>
      <p:origin x="0" y="-28698"/>
    </p:cViewPr>
  </p:outlineViewPr>
  <p:notesTextViewPr>
    <p:cViewPr>
      <p:scale>
        <a:sx n="1" d="1"/>
        <a:sy n="1" d="1"/>
      </p:scale>
      <p:origin x="0" y="0"/>
    </p:cViewPr>
  </p:notesTextViewPr>
  <p:sorterViewPr>
    <p:cViewPr>
      <p:scale>
        <a:sx n="100" d="100"/>
        <a:sy n="100" d="100"/>
      </p:scale>
      <p:origin x="0" y="-14958"/>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93E7C6-6C68-45FB-B9E0-70C820A80600}" type="datetimeFigureOut">
              <a:rPr lang="nl-NL" smtClean="0"/>
              <a:t>6-6-2018</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DD981D-3C36-45B5-BEAC-BFBCE993DD41}" type="slidenum">
              <a:rPr lang="nl-NL" smtClean="0"/>
              <a:t>‹nr.›</a:t>
            </a:fld>
            <a:endParaRPr lang="nl-NL"/>
          </a:p>
        </p:txBody>
      </p:sp>
    </p:spTree>
    <p:extLst>
      <p:ext uri="{BB962C8B-B14F-4D97-AF65-F5344CB8AC3E}">
        <p14:creationId xmlns:p14="http://schemas.microsoft.com/office/powerpoint/2010/main" val="1823839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ADA79F-F455-456A-862C-663938EBADB5}" type="datetimeFigureOut">
              <a:rPr lang="nl-NL" smtClean="0"/>
              <a:t>6-6-2018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2F8EB-9AED-4D4B-A913-0A0E7EB6CF93}" type="slidenum">
              <a:rPr lang="nl-NL" smtClean="0"/>
              <a:t>‹nr.›</a:t>
            </a:fld>
            <a:endParaRPr lang="nl-NL"/>
          </a:p>
        </p:txBody>
      </p:sp>
    </p:spTree>
    <p:extLst>
      <p:ext uri="{BB962C8B-B14F-4D97-AF65-F5344CB8AC3E}">
        <p14:creationId xmlns:p14="http://schemas.microsoft.com/office/powerpoint/2010/main" val="2955752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2B2F8EB-9AED-4D4B-A913-0A0E7EB6CF93}" type="slidenum">
              <a:rPr lang="nl-NL" smtClean="0"/>
              <a:t>1</a:t>
            </a:fld>
            <a:endParaRPr lang="nl-NL"/>
          </a:p>
        </p:txBody>
      </p:sp>
    </p:spTree>
    <p:extLst>
      <p:ext uri="{BB962C8B-B14F-4D97-AF65-F5344CB8AC3E}">
        <p14:creationId xmlns:p14="http://schemas.microsoft.com/office/powerpoint/2010/main" val="16792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2B2F8EB-9AED-4D4B-A913-0A0E7EB6CF93}" type="slidenum">
              <a:rPr lang="nl-NL" smtClean="0"/>
              <a:t>2</a:t>
            </a:fld>
            <a:endParaRPr lang="nl-NL"/>
          </a:p>
        </p:txBody>
      </p:sp>
    </p:spTree>
    <p:extLst>
      <p:ext uri="{BB962C8B-B14F-4D97-AF65-F5344CB8AC3E}">
        <p14:creationId xmlns:p14="http://schemas.microsoft.com/office/powerpoint/2010/main" val="107919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8B1B230-5CA5-47AC-836A-EBBAB31B32BD}" type="datetime1">
              <a:rPr lang="nl-NL" smtClean="0"/>
              <a:t>6-6-2018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smtClean="0"/>
              <a:t>Copyright Merkenbureau Registreermijnmerk B.V. 2018. Confidential</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‹nr.›</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013C56C-2444-425A-839E-FF00A516C875}" type="datetime1">
              <a:rPr lang="nl-NL" smtClean="0"/>
              <a:t>6-6-2018</a:t>
            </a:fld>
            <a:endParaRPr lang="en-US" dirty="0"/>
          </a:p>
        </p:txBody>
      </p:sp>
      <p:sp>
        <p:nvSpPr>
          <p:cNvPr id="5" name="Footer Placeholder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463DE6C-9126-4B79-B3FE-71DB34F771F9}" type="datetime1">
              <a:rPr lang="nl-NL" smtClean="0"/>
              <a:t>6-6-2018</a:t>
            </a:fld>
            <a:endParaRPr lang="en-US" dirty="0"/>
          </a:p>
        </p:txBody>
      </p:sp>
      <p:sp>
        <p:nvSpPr>
          <p:cNvPr id="5" name="Footer Placeholder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A63EEA6-80BD-470B-BD82-B3CDE65BE35A}" type="datetime1">
              <a:rPr lang="nl-NL" smtClean="0"/>
              <a:t>6-6-2018</a:t>
            </a:fld>
            <a:endParaRPr lang="en-US" dirty="0"/>
          </a:p>
        </p:txBody>
      </p:sp>
      <p:sp>
        <p:nvSpPr>
          <p:cNvPr id="5" name="Footer Placeholder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smtClean="0"/>
              <a:t>Klik om de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BBD2687-40A9-4F18-9F5A-0A81629D7554}" type="datetime1">
              <a:rPr lang="nl-NL" smtClean="0"/>
              <a:t>6-6-2018</a:t>
            </a:fld>
            <a:endParaRPr lang="en-US" dirty="0"/>
          </a:p>
        </p:txBody>
      </p:sp>
      <p:sp>
        <p:nvSpPr>
          <p:cNvPr id="5" name="Footer Placeholder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BCFC269-7D24-4A50-8571-D22EE6E8B40D}" type="datetime1">
              <a:rPr lang="nl-NL" smtClean="0"/>
              <a:t>6-6-2018</a:t>
            </a:fld>
            <a:endParaRPr lang="en-US" dirty="0"/>
          </a:p>
        </p:txBody>
      </p:sp>
      <p:sp>
        <p:nvSpPr>
          <p:cNvPr id="6" name="Footer Placeholder 5"/>
          <p:cNvSpPr>
            <a:spLocks noGrp="1"/>
          </p:cNvSpPr>
          <p:nvPr>
            <p:ph type="ftr" sz="quarter" idx="11"/>
          </p:nvPr>
        </p:nvSpPr>
        <p:spPr/>
        <p:txBody>
          <a:bodyPr/>
          <a:lstStyle/>
          <a:p>
            <a:r>
              <a:rPr lang="en-US" smtClean="0"/>
              <a:t>Copyright Merkenbureau Registreermijnmerk B.V. 2018. Confidential</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E491E9C-3422-4A38-800E-B60320A3EFE9}" type="datetime1">
              <a:rPr lang="nl-NL" smtClean="0"/>
              <a:t>6-6-2018</a:t>
            </a:fld>
            <a:endParaRPr lang="en-US" dirty="0"/>
          </a:p>
        </p:txBody>
      </p:sp>
      <p:sp>
        <p:nvSpPr>
          <p:cNvPr id="8" name="Footer Placeholder 7"/>
          <p:cNvSpPr>
            <a:spLocks noGrp="1"/>
          </p:cNvSpPr>
          <p:nvPr>
            <p:ph type="ftr" sz="quarter" idx="11"/>
          </p:nvPr>
        </p:nvSpPr>
        <p:spPr/>
        <p:txBody>
          <a:bodyPr/>
          <a:lstStyle/>
          <a:p>
            <a:r>
              <a:rPr lang="en-US" smtClean="0"/>
              <a:t>Copyright Merkenbureau Registreermijnmerk B.V. 2018. Confidential</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D898024-05CD-4897-B46F-4B13F440DE0B}" type="datetime1">
              <a:rPr lang="nl-NL" smtClean="0"/>
              <a:t>6-6-2018</a:t>
            </a:fld>
            <a:endParaRPr lang="en-US" dirty="0"/>
          </a:p>
        </p:txBody>
      </p:sp>
      <p:sp>
        <p:nvSpPr>
          <p:cNvPr id="4" name="Footer Placeholder 3"/>
          <p:cNvSpPr>
            <a:spLocks noGrp="1"/>
          </p:cNvSpPr>
          <p:nvPr>
            <p:ph type="ftr" sz="quarter" idx="11"/>
          </p:nvPr>
        </p:nvSpPr>
        <p:spPr/>
        <p:txBody>
          <a:bodyPr/>
          <a:lstStyle/>
          <a:p>
            <a:r>
              <a:rPr lang="en-US" smtClean="0"/>
              <a:t>Copyright Merkenbureau Registreermijnmerk B.V. 2018. Confidential</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D2FCB-950C-454A-87AD-53290F9C60A1}" type="datetime1">
              <a:rPr lang="nl-NL" smtClean="0"/>
              <a:t>6-6-2018</a:t>
            </a:fld>
            <a:endParaRPr lang="en-US" dirty="0"/>
          </a:p>
        </p:txBody>
      </p:sp>
      <p:sp>
        <p:nvSpPr>
          <p:cNvPr id="3" name="Footer Placeholder 2"/>
          <p:cNvSpPr>
            <a:spLocks noGrp="1"/>
          </p:cNvSpPr>
          <p:nvPr>
            <p:ph type="ftr" sz="quarter" idx="11"/>
          </p:nvPr>
        </p:nvSpPr>
        <p:spPr/>
        <p:txBody>
          <a:bodyPr/>
          <a:lstStyle/>
          <a:p>
            <a:r>
              <a:rPr lang="en-US" smtClean="0"/>
              <a:t>Copyright Merkenbureau Registreermijnmerk B.V. 2018. Confidential</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smtClean="0"/>
              <a:t>Klik om de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D928C6E-5CBD-49BB-BD87-256DD1536F12}" type="datetime1">
              <a:rPr lang="nl-NL" smtClean="0"/>
              <a:t>6-6-2018</a:t>
            </a:fld>
            <a:endParaRPr lang="en-US" dirty="0"/>
          </a:p>
        </p:txBody>
      </p:sp>
      <p:sp>
        <p:nvSpPr>
          <p:cNvPr id="6" name="Footer Placeholder 5"/>
          <p:cNvSpPr>
            <a:spLocks noGrp="1"/>
          </p:cNvSpPr>
          <p:nvPr>
            <p:ph type="ftr" sz="quarter" idx="11"/>
          </p:nvPr>
        </p:nvSpPr>
        <p:spPr/>
        <p:txBody>
          <a:bodyPr/>
          <a:lstStyle/>
          <a:p>
            <a:r>
              <a:rPr lang="en-US" smtClean="0"/>
              <a:t>Copyright Merkenbureau Registreermijnmerk B.V. 2018. Confidential</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1FF9AF8-661D-4EC3-AAF2-2A44DA8D2549}" type="datetime1">
              <a:rPr lang="nl-NL" smtClean="0"/>
              <a:t>6-6-2018</a:t>
            </a:fld>
            <a:endParaRPr lang="en-US" dirty="0"/>
          </a:p>
        </p:txBody>
      </p:sp>
      <p:sp>
        <p:nvSpPr>
          <p:cNvPr id="6" name="Footer Placeholder 5"/>
          <p:cNvSpPr>
            <a:spLocks noGrp="1"/>
          </p:cNvSpPr>
          <p:nvPr>
            <p:ph type="ftr" sz="quarter" idx="11"/>
          </p:nvPr>
        </p:nvSpPr>
        <p:spPr/>
        <p:txBody>
          <a:bodyPr/>
          <a:lstStyle/>
          <a:p>
            <a:r>
              <a:rPr lang="en-US" smtClean="0"/>
              <a:t>Copyright Merkenbureau Registreermijnmerk B.V. 2018. Confidential</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1E1F4DF-2B88-45B0-AE69-F5486E1E26B7}" type="datetime1">
              <a:rPr lang="nl-NL" smtClean="0"/>
              <a:t>6-6-2018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en-US" smtClean="0"/>
              <a:t>Copyright Merkenbureau Registreermijnmerk B.V. 2018. Confidential</a:t>
            </a:r>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nlyBsWmeBq4" TargetMode="Externa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pQ3SGyetkkk" TargetMode="Externa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DyQC2lM1NVU" TargetMode="External"/><Relationship Id="rId5" Type="http://schemas.openxmlformats.org/officeDocument/2006/relationships/image" Target="../media/image3.jpe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registreermijnmerk.nl/" TargetMode="External"/><Relationship Id="rId2" Type="http://schemas.openxmlformats.org/officeDocument/2006/relationships/hyperlink" Target="mailto:meijer@registreermijnmerk.nl"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clrChange>
              <a:clrFrom>
                <a:srgbClr val="FFFFFF"/>
              </a:clrFrom>
              <a:clrTo>
                <a:srgbClr val="FFFFFF">
                  <a:alpha val="0"/>
                </a:srgbClr>
              </a:clrTo>
            </a:clrChange>
          </a:blip>
          <a:stretch>
            <a:fillRect/>
          </a:stretch>
        </p:blipFill>
        <p:spPr>
          <a:xfrm>
            <a:off x="9834940" y="419471"/>
            <a:ext cx="1932599" cy="1286367"/>
          </a:xfrm>
          <a:prstGeom prst="rect">
            <a:avLst/>
          </a:prstGeom>
        </p:spPr>
      </p:pic>
      <p:sp>
        <p:nvSpPr>
          <p:cNvPr id="2" name="Titel 1"/>
          <p:cNvSpPr>
            <a:spLocks noGrp="1"/>
          </p:cNvSpPr>
          <p:nvPr>
            <p:ph type="ctrTitle"/>
          </p:nvPr>
        </p:nvSpPr>
        <p:spPr>
          <a:xfrm>
            <a:off x="1066800" y="667122"/>
            <a:ext cx="10067290" cy="3038104"/>
          </a:xfrm>
        </p:spPr>
        <p:txBody>
          <a:bodyPr>
            <a:normAutofit/>
          </a:bodyPr>
          <a:lstStyle/>
          <a:p>
            <a:r>
              <a:rPr lang="nl-NL" sz="6000" dirty="0" smtClean="0"/>
              <a:t>De weg van idee naar product of dienst</a:t>
            </a:r>
            <a:endParaRPr lang="nl-NL" sz="6000" dirty="0"/>
          </a:p>
        </p:txBody>
      </p:sp>
      <p:sp>
        <p:nvSpPr>
          <p:cNvPr id="3" name="Ondertitel 2"/>
          <p:cNvSpPr>
            <a:spLocks noGrp="1"/>
          </p:cNvSpPr>
          <p:nvPr>
            <p:ph type="subTitle" idx="1"/>
          </p:nvPr>
        </p:nvSpPr>
        <p:spPr>
          <a:xfrm>
            <a:off x="2743199" y="5212080"/>
            <a:ext cx="7839075" cy="569222"/>
          </a:xfrm>
        </p:spPr>
        <p:txBody>
          <a:bodyPr>
            <a:normAutofit/>
          </a:bodyPr>
          <a:lstStyle/>
          <a:p>
            <a:endParaRPr lang="nl-NL" dirty="0"/>
          </a:p>
        </p:txBody>
      </p:sp>
    </p:spTree>
    <p:extLst>
      <p:ext uri="{BB962C8B-B14F-4D97-AF65-F5344CB8AC3E}">
        <p14:creationId xmlns:p14="http://schemas.microsoft.com/office/powerpoint/2010/main" val="328449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Merkrecht (3)</a:t>
            </a:r>
            <a:endParaRPr lang="nl-NL" sz="4000" b="1" dirty="0"/>
          </a:p>
        </p:txBody>
      </p:sp>
      <p:sp>
        <p:nvSpPr>
          <p:cNvPr id="3" name="Tijdelijke aanduiding voor inhoud 2"/>
          <p:cNvSpPr>
            <a:spLocks noGrp="1"/>
          </p:cNvSpPr>
          <p:nvPr>
            <p:ph idx="1"/>
          </p:nvPr>
        </p:nvSpPr>
        <p:spPr/>
        <p:txBody>
          <a:bodyPr>
            <a:normAutofit/>
          </a:bodyPr>
          <a:lstStyle/>
          <a:p>
            <a:pPr marL="45720" indent="0">
              <a:lnSpc>
                <a:spcPct val="100000"/>
              </a:lnSpc>
              <a:spcBef>
                <a:spcPts val="0"/>
              </a:spcBef>
              <a:buNone/>
            </a:pPr>
            <a:r>
              <a:rPr lang="nl-NL" sz="3200" dirty="0" smtClean="0"/>
              <a:t>Wat kan als merk dienen?</a:t>
            </a:r>
          </a:p>
          <a:p>
            <a:pPr marL="45720" indent="0">
              <a:lnSpc>
                <a:spcPct val="100000"/>
              </a:lnSpc>
              <a:spcBef>
                <a:spcPts val="0"/>
              </a:spcBef>
              <a:buNone/>
            </a:pPr>
            <a:endParaRPr lang="nl-NL" sz="3200" dirty="0" smtClean="0"/>
          </a:p>
          <a:p>
            <a:pPr>
              <a:lnSpc>
                <a:spcPct val="100000"/>
              </a:lnSpc>
              <a:spcBef>
                <a:spcPts val="0"/>
              </a:spcBef>
            </a:pPr>
            <a:r>
              <a:rPr lang="nl-NL" sz="3200" dirty="0" smtClean="0"/>
              <a:t>Woorden </a:t>
            </a:r>
          </a:p>
          <a:p>
            <a:pPr marL="45720" indent="0">
              <a:lnSpc>
                <a:spcPct val="100000"/>
              </a:lnSpc>
              <a:spcBef>
                <a:spcPts val="0"/>
              </a:spcBef>
              <a:buNone/>
            </a:pPr>
            <a:endParaRPr lang="nl-NL" sz="3200" dirty="0" smtClean="0"/>
          </a:p>
          <a:p>
            <a:pPr>
              <a:lnSpc>
                <a:spcPct val="100000"/>
              </a:lnSpc>
              <a:spcBef>
                <a:spcPts val="0"/>
              </a:spcBef>
            </a:pPr>
            <a:r>
              <a:rPr lang="nl-NL" sz="3200" dirty="0" smtClean="0"/>
              <a:t>Logo’s </a:t>
            </a:r>
          </a:p>
          <a:p>
            <a:pPr>
              <a:lnSpc>
                <a:spcPct val="100000"/>
              </a:lnSpc>
              <a:spcBef>
                <a:spcPts val="0"/>
              </a:spcBef>
            </a:pPr>
            <a:endParaRPr lang="nl-NL" sz="3200" dirty="0" smtClean="0"/>
          </a:p>
          <a:p>
            <a:pPr>
              <a:lnSpc>
                <a:spcPct val="100000"/>
              </a:lnSpc>
              <a:spcBef>
                <a:spcPts val="0"/>
              </a:spcBef>
            </a:pPr>
            <a:r>
              <a:rPr lang="nl-NL" sz="3200" dirty="0" smtClean="0"/>
              <a:t>Combinaties van woorden en logo’s </a:t>
            </a:r>
          </a:p>
        </p:txBody>
      </p:sp>
      <p:sp>
        <p:nvSpPr>
          <p:cNvPr id="4" name="Tijdelijke aanduiding voor datum 3"/>
          <p:cNvSpPr>
            <a:spLocks noGrp="1"/>
          </p:cNvSpPr>
          <p:nvPr>
            <p:ph type="dt" sz="half" idx="10"/>
          </p:nvPr>
        </p:nvSpPr>
        <p:spPr/>
        <p:txBody>
          <a:bodyPr/>
          <a:lstStyle/>
          <a:p>
            <a:fld id="{3D337D76-BEAB-46AB-BC08-9847BDEA7FB1}"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10</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276" y="286651"/>
            <a:ext cx="2419350" cy="1457325"/>
          </a:xfrm>
          <a:prstGeom prst="rect">
            <a:avLst/>
          </a:prstGeom>
        </p:spPr>
      </p:pic>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5649" y="3016613"/>
            <a:ext cx="1935851" cy="571075"/>
          </a:xfrm>
          <a:prstGeom prst="rect">
            <a:avLst/>
          </a:prstGeom>
        </p:spPr>
      </p:pic>
      <p:pic>
        <p:nvPicPr>
          <p:cNvPr id="10" name="Afbeelding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6559" y="4292542"/>
            <a:ext cx="1874717" cy="1533860"/>
          </a:xfrm>
          <a:prstGeom prst="rect">
            <a:avLst/>
          </a:prstGeom>
        </p:spPr>
      </p:pic>
      <p:pic>
        <p:nvPicPr>
          <p:cNvPr id="11" name="Afbeelding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7633" y="3789581"/>
            <a:ext cx="1448874" cy="1148014"/>
          </a:xfrm>
          <a:prstGeom prst="rect">
            <a:avLst/>
          </a:prstGeom>
        </p:spPr>
      </p:pic>
    </p:spTree>
    <p:extLst>
      <p:ext uri="{BB962C8B-B14F-4D97-AF65-F5344CB8AC3E}">
        <p14:creationId xmlns:p14="http://schemas.microsoft.com/office/powerpoint/2010/main" val="3174620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3038" y="278412"/>
            <a:ext cx="2419350" cy="1457325"/>
          </a:xfrm>
          <a:prstGeom prst="rect">
            <a:avLst/>
          </a:prstGeom>
        </p:spPr>
      </p:pic>
      <p:sp>
        <p:nvSpPr>
          <p:cNvPr id="2" name="Titel 1"/>
          <p:cNvSpPr>
            <a:spLocks noGrp="1"/>
          </p:cNvSpPr>
          <p:nvPr>
            <p:ph type="title"/>
          </p:nvPr>
        </p:nvSpPr>
        <p:spPr/>
        <p:txBody>
          <a:bodyPr/>
          <a:lstStyle/>
          <a:p>
            <a:r>
              <a:rPr lang="nl-NL" sz="4000" b="1" dirty="0" smtClean="0"/>
              <a:t>Merkrecht (4)</a:t>
            </a:r>
            <a:endParaRPr lang="nl-NL" sz="4000" b="1" dirty="0"/>
          </a:p>
        </p:txBody>
      </p:sp>
      <p:sp>
        <p:nvSpPr>
          <p:cNvPr id="3" name="Tijdelijke aanduiding voor inhoud 2"/>
          <p:cNvSpPr>
            <a:spLocks noGrp="1"/>
          </p:cNvSpPr>
          <p:nvPr>
            <p:ph idx="1"/>
          </p:nvPr>
        </p:nvSpPr>
        <p:spPr/>
        <p:txBody>
          <a:bodyPr>
            <a:normAutofit/>
          </a:bodyPr>
          <a:lstStyle/>
          <a:p>
            <a:pPr marL="45720" indent="0">
              <a:lnSpc>
                <a:spcPct val="100000"/>
              </a:lnSpc>
              <a:spcBef>
                <a:spcPts val="0"/>
              </a:spcBef>
              <a:buNone/>
            </a:pPr>
            <a:r>
              <a:rPr lang="nl-NL" sz="3200" dirty="0"/>
              <a:t>Let </a:t>
            </a:r>
            <a:r>
              <a:rPr lang="nl-NL" sz="3200" dirty="0" smtClean="0"/>
              <a:t>op!</a:t>
            </a:r>
          </a:p>
          <a:p>
            <a:pPr marL="45720" indent="0">
              <a:lnSpc>
                <a:spcPct val="100000"/>
              </a:lnSpc>
              <a:spcBef>
                <a:spcPts val="0"/>
              </a:spcBef>
              <a:buNone/>
            </a:pPr>
            <a:endParaRPr lang="nl-NL" sz="2400" dirty="0"/>
          </a:p>
          <a:p>
            <a:pPr marL="45720" indent="0">
              <a:lnSpc>
                <a:spcPct val="100000"/>
              </a:lnSpc>
              <a:spcBef>
                <a:spcPts val="0"/>
              </a:spcBef>
              <a:buNone/>
            </a:pPr>
            <a:r>
              <a:rPr lang="nl-NL" sz="2400" dirty="0"/>
              <a:t>I</a:t>
            </a:r>
            <a:r>
              <a:rPr lang="nl-NL" sz="2400" dirty="0" smtClean="0"/>
              <a:t>ndien je </a:t>
            </a:r>
            <a:r>
              <a:rPr lang="nl-NL" sz="2400" dirty="0"/>
              <a:t>een logo </a:t>
            </a:r>
            <a:r>
              <a:rPr lang="nl-NL" sz="2400" dirty="0" smtClean="0"/>
              <a:t>hebt laten </a:t>
            </a:r>
            <a:r>
              <a:rPr lang="nl-NL" sz="2400" dirty="0"/>
              <a:t>ontwerpen door een derde </a:t>
            </a:r>
            <a:r>
              <a:rPr lang="nl-NL" sz="2400" dirty="0" smtClean="0"/>
              <a:t>is het advies om in </a:t>
            </a:r>
            <a:r>
              <a:rPr lang="nl-NL" sz="2400" dirty="0"/>
              <a:t>een schriftelijke verklaring het auteursrecht op het logo door de ontwerper </a:t>
            </a:r>
            <a:r>
              <a:rPr lang="nl-NL" sz="2400" dirty="0" smtClean="0"/>
              <a:t>over </a:t>
            </a:r>
            <a:r>
              <a:rPr lang="nl-NL" sz="2400" dirty="0"/>
              <a:t>te laten dragen zodat zowel het auteursrecht op het logo als het merkrecht uiteindelijk beide in </a:t>
            </a:r>
            <a:r>
              <a:rPr lang="nl-NL" sz="2400" dirty="0" smtClean="0"/>
              <a:t>bezit van dezelfde persoon of onderneming zijn</a:t>
            </a:r>
            <a:r>
              <a:rPr lang="nl-NL" sz="2400" dirty="0"/>
              <a:t>.</a:t>
            </a:r>
          </a:p>
          <a:p>
            <a:pPr marL="45720" indent="0">
              <a:buNone/>
            </a:pPr>
            <a:endParaRPr lang="nl-NL" dirty="0">
              <a:solidFill>
                <a:schemeClr val="tx1"/>
              </a:solidFill>
            </a:endParaRPr>
          </a:p>
        </p:txBody>
      </p:sp>
      <p:sp>
        <p:nvSpPr>
          <p:cNvPr id="4" name="Tijdelijke aanduiding voor datum 3"/>
          <p:cNvSpPr>
            <a:spLocks noGrp="1"/>
          </p:cNvSpPr>
          <p:nvPr>
            <p:ph type="dt" sz="half" idx="10"/>
          </p:nvPr>
        </p:nvSpPr>
        <p:spPr/>
        <p:txBody>
          <a:bodyPr/>
          <a:lstStyle/>
          <a:p>
            <a:fld id="{DC895CD5-F726-4FB2-8C47-F2B8C8F86EA3}"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3922091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3038" y="278412"/>
            <a:ext cx="2419350" cy="1457325"/>
          </a:xfrm>
          <a:prstGeom prst="rect">
            <a:avLst/>
          </a:prstGeom>
        </p:spPr>
      </p:pic>
      <p:sp>
        <p:nvSpPr>
          <p:cNvPr id="2" name="Titel 1"/>
          <p:cNvSpPr>
            <a:spLocks noGrp="1"/>
          </p:cNvSpPr>
          <p:nvPr>
            <p:ph type="title"/>
          </p:nvPr>
        </p:nvSpPr>
        <p:spPr/>
        <p:txBody>
          <a:bodyPr>
            <a:normAutofit/>
          </a:bodyPr>
          <a:lstStyle/>
          <a:p>
            <a:r>
              <a:rPr lang="nl-NL" sz="4000" b="1" dirty="0" smtClean="0"/>
              <a:t>Octrooi</a:t>
            </a:r>
            <a:endParaRPr lang="nl-NL" sz="4000" b="1" dirty="0"/>
          </a:p>
        </p:txBody>
      </p:sp>
      <p:sp>
        <p:nvSpPr>
          <p:cNvPr id="3" name="Tijdelijke aanduiding voor inhoud 2"/>
          <p:cNvSpPr>
            <a:spLocks noGrp="1"/>
          </p:cNvSpPr>
          <p:nvPr>
            <p:ph idx="1"/>
          </p:nvPr>
        </p:nvSpPr>
        <p:spPr/>
        <p:txBody>
          <a:bodyPr>
            <a:normAutofit/>
          </a:bodyPr>
          <a:lstStyle/>
          <a:p>
            <a:pPr marL="45720" indent="0">
              <a:lnSpc>
                <a:spcPct val="100000"/>
              </a:lnSpc>
              <a:spcBef>
                <a:spcPts val="0"/>
              </a:spcBef>
              <a:buNone/>
            </a:pPr>
            <a:r>
              <a:rPr lang="nl-NL" sz="3200" dirty="0" smtClean="0"/>
              <a:t>Vatbaar voor octrooi zijn uitvindingen op alle gebieden van de technologie die </a:t>
            </a:r>
            <a:r>
              <a:rPr lang="nl-NL" sz="3200" u="sng" dirty="0" smtClean="0"/>
              <a:t>nieuw</a:t>
            </a:r>
            <a:r>
              <a:rPr lang="nl-NL" sz="3200" dirty="0" smtClean="0"/>
              <a:t> zijn, op </a:t>
            </a:r>
            <a:r>
              <a:rPr lang="nl-NL" sz="3200" u="sng" dirty="0" smtClean="0"/>
              <a:t>uitvinderswerkzaamheid</a:t>
            </a:r>
            <a:r>
              <a:rPr lang="nl-NL" sz="3200" dirty="0" smtClean="0"/>
              <a:t> berusten en toegepast kunnen worden </a:t>
            </a:r>
            <a:r>
              <a:rPr lang="nl-NL" sz="3200" u="sng" dirty="0" smtClean="0"/>
              <a:t>op het gebied van de nijverheid</a:t>
            </a:r>
            <a:r>
              <a:rPr lang="nl-NL" sz="3200" dirty="0" smtClean="0"/>
              <a:t>.</a:t>
            </a:r>
          </a:p>
          <a:p>
            <a:pPr marL="45720" indent="0">
              <a:lnSpc>
                <a:spcPct val="100000"/>
              </a:lnSpc>
              <a:spcBef>
                <a:spcPts val="0"/>
              </a:spcBef>
              <a:buNone/>
            </a:pPr>
            <a:endParaRPr lang="nl-NL" sz="3200" dirty="0"/>
          </a:p>
          <a:p>
            <a:pPr marL="45720" indent="0">
              <a:lnSpc>
                <a:spcPct val="100000"/>
              </a:lnSpc>
              <a:spcBef>
                <a:spcPts val="0"/>
              </a:spcBef>
              <a:buNone/>
            </a:pPr>
            <a:r>
              <a:rPr lang="nl-NL" sz="3200" dirty="0" smtClean="0"/>
              <a:t>Kortom, een octrooi moet nieuw, inventief en industrieel toepasbaar zijn.</a:t>
            </a:r>
            <a:endParaRPr lang="nl-NL" sz="3200" dirty="0"/>
          </a:p>
          <a:p>
            <a:pPr marL="45720" indent="0">
              <a:buNone/>
            </a:pPr>
            <a:endParaRPr lang="nl-NL" dirty="0">
              <a:solidFill>
                <a:schemeClr val="tx1"/>
              </a:solidFill>
            </a:endParaRPr>
          </a:p>
        </p:txBody>
      </p:sp>
      <p:sp>
        <p:nvSpPr>
          <p:cNvPr id="4" name="Tijdelijke aanduiding voor datum 3"/>
          <p:cNvSpPr>
            <a:spLocks noGrp="1"/>
          </p:cNvSpPr>
          <p:nvPr>
            <p:ph type="dt" sz="half" idx="10"/>
          </p:nvPr>
        </p:nvSpPr>
        <p:spPr/>
        <p:txBody>
          <a:bodyPr/>
          <a:lstStyle/>
          <a:p>
            <a:fld id="{C6DFB4A1-91E0-4FE8-ABC2-605189F006F8}"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3319508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Space Scooter (voorbeeld 2)</a:t>
            </a:r>
            <a:endParaRPr lang="nl-NL" sz="4000" b="1" dirty="0"/>
          </a:p>
        </p:txBody>
      </p:sp>
      <p:pic>
        <p:nvPicPr>
          <p:cNvPr id="8" name="nlyBsWmeBq4"/>
          <p:cNvPicPr>
            <a:picLocks noGrp="1" noRot="1" noChangeAspect="1"/>
          </p:cNvPicPr>
          <p:nvPr>
            <p:ph idx="1"/>
            <a:videoFile r:link="rId1"/>
          </p:nvPr>
        </p:nvPicPr>
        <p:blipFill>
          <a:blip r:embed="rId3"/>
          <a:stretch>
            <a:fillRect/>
          </a:stretch>
        </p:blipFill>
        <p:spPr>
          <a:xfrm>
            <a:off x="1248125" y="1767480"/>
            <a:ext cx="7223760" cy="4063365"/>
          </a:xfrm>
          <a:prstGeom prst="rect">
            <a:avLst/>
          </a:prstGeom>
        </p:spPr>
      </p:pic>
      <p:sp>
        <p:nvSpPr>
          <p:cNvPr id="4" name="Tijdelijke aanduiding voor datum 3"/>
          <p:cNvSpPr>
            <a:spLocks noGrp="1"/>
          </p:cNvSpPr>
          <p:nvPr>
            <p:ph type="dt" sz="half" idx="10"/>
          </p:nvPr>
        </p:nvSpPr>
        <p:spPr/>
        <p:txBody>
          <a:bodyPr/>
          <a:lstStyle/>
          <a:p>
            <a:fld id="{7721B3B6-8D37-4437-A2ED-10C7D4E2CCA5}"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13</a:t>
            </a:fld>
            <a:endParaRPr lang="en-US" dirty="0"/>
          </a:p>
        </p:txBody>
      </p:sp>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4800" y="310155"/>
            <a:ext cx="2419350" cy="1457325"/>
          </a:xfrm>
          <a:prstGeom prst="rect">
            <a:avLst/>
          </a:prstGeom>
        </p:spPr>
      </p:pic>
    </p:spTree>
    <p:extLst>
      <p:ext uri="{BB962C8B-B14F-4D97-AF65-F5344CB8AC3E}">
        <p14:creationId xmlns:p14="http://schemas.microsoft.com/office/powerpoint/2010/main" val="626107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Space Scooter (voorbeeld 2)</a:t>
            </a:r>
            <a:endParaRPr lang="nl-NL" sz="4000" b="1" dirty="0"/>
          </a:p>
        </p:txBody>
      </p:sp>
      <p:sp>
        <p:nvSpPr>
          <p:cNvPr id="3" name="Tijdelijke aanduiding voor inhoud 2"/>
          <p:cNvSpPr>
            <a:spLocks noGrp="1"/>
          </p:cNvSpPr>
          <p:nvPr>
            <p:ph idx="1"/>
          </p:nvPr>
        </p:nvSpPr>
        <p:spPr>
          <a:xfrm>
            <a:off x="1143000" y="2323070"/>
            <a:ext cx="9872871" cy="3772930"/>
          </a:xfrm>
        </p:spPr>
        <p:txBody>
          <a:bodyPr>
            <a:normAutofit/>
          </a:bodyPr>
          <a:lstStyle/>
          <a:p>
            <a:r>
              <a:rPr lang="nl-NL" sz="3600" dirty="0"/>
              <a:t>Auteursrecht</a:t>
            </a:r>
          </a:p>
          <a:p>
            <a:r>
              <a:rPr lang="nl-NL" sz="3600" dirty="0"/>
              <a:t>Merkrecht</a:t>
            </a:r>
          </a:p>
          <a:p>
            <a:r>
              <a:rPr lang="nl-NL" sz="3600" dirty="0" smtClean="0"/>
              <a:t>Octrooirecht</a:t>
            </a:r>
          </a:p>
          <a:p>
            <a:r>
              <a:rPr lang="nl-NL" sz="3600" b="1" dirty="0" smtClean="0">
                <a:solidFill>
                  <a:srgbClr val="002060"/>
                </a:solidFill>
              </a:rPr>
              <a:t>Modelrecht</a:t>
            </a:r>
            <a:endParaRPr lang="nl-NL" sz="3600" b="1" dirty="0">
              <a:solidFill>
                <a:srgbClr val="002060"/>
              </a:solidFill>
            </a:endParaRPr>
          </a:p>
        </p:txBody>
      </p:sp>
      <p:sp>
        <p:nvSpPr>
          <p:cNvPr id="4" name="Tijdelijke aanduiding voor datum 3"/>
          <p:cNvSpPr>
            <a:spLocks noGrp="1"/>
          </p:cNvSpPr>
          <p:nvPr>
            <p:ph type="dt" sz="half" idx="10"/>
          </p:nvPr>
        </p:nvSpPr>
        <p:spPr/>
        <p:txBody>
          <a:bodyPr/>
          <a:lstStyle/>
          <a:p>
            <a:fld id="{141D5FB2-81F6-43F3-ACB4-1312D3391540}"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14</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4800" y="310155"/>
            <a:ext cx="2419350" cy="1457325"/>
          </a:xfrm>
          <a:prstGeom prst="rect">
            <a:avLst/>
          </a:prstGeom>
        </p:spPr>
      </p:pic>
    </p:spTree>
    <p:extLst>
      <p:ext uri="{BB962C8B-B14F-4D97-AF65-F5344CB8AC3E}">
        <p14:creationId xmlns:p14="http://schemas.microsoft.com/office/powerpoint/2010/main" val="1910490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Modelrecht (1)</a:t>
            </a:r>
            <a:endParaRPr lang="nl-NL" sz="4000" b="1" dirty="0"/>
          </a:p>
        </p:txBody>
      </p:sp>
      <p:sp>
        <p:nvSpPr>
          <p:cNvPr id="3" name="Tijdelijke aanduiding voor inhoud 2"/>
          <p:cNvSpPr>
            <a:spLocks noGrp="1"/>
          </p:cNvSpPr>
          <p:nvPr>
            <p:ph idx="1"/>
          </p:nvPr>
        </p:nvSpPr>
        <p:spPr>
          <a:xfrm>
            <a:off x="1143000" y="2323070"/>
            <a:ext cx="9872871" cy="3772930"/>
          </a:xfrm>
        </p:spPr>
        <p:txBody>
          <a:bodyPr>
            <a:normAutofit/>
          </a:bodyPr>
          <a:lstStyle/>
          <a:p>
            <a:pPr marL="45720" indent="0">
              <a:lnSpc>
                <a:spcPct val="100000"/>
              </a:lnSpc>
              <a:spcBef>
                <a:spcPts val="0"/>
              </a:spcBef>
              <a:buNone/>
            </a:pPr>
            <a:r>
              <a:rPr lang="nl-NL" sz="2400" dirty="0" smtClean="0"/>
              <a:t>De uiterlijke vormgeving van een product kun je beschermen middels een modelregistratie.</a:t>
            </a:r>
          </a:p>
          <a:p>
            <a:pPr marL="45720" indent="0">
              <a:lnSpc>
                <a:spcPct val="100000"/>
              </a:lnSpc>
              <a:spcBef>
                <a:spcPts val="0"/>
              </a:spcBef>
              <a:buNone/>
            </a:pPr>
            <a:endParaRPr lang="nl-NL" sz="2400" dirty="0" smtClean="0"/>
          </a:p>
          <a:p>
            <a:pPr marL="45720" indent="0">
              <a:lnSpc>
                <a:spcPct val="100000"/>
              </a:lnSpc>
              <a:spcBef>
                <a:spcPts val="0"/>
              </a:spcBef>
              <a:buNone/>
            </a:pPr>
            <a:r>
              <a:rPr lang="nl-NL" sz="2400" dirty="0" smtClean="0"/>
              <a:t>Als tekening (2D) of model (3D) wordt beschouwd het uiterlijk van een voortbrengsel of een deel ervan.</a:t>
            </a:r>
          </a:p>
          <a:p>
            <a:pPr marL="45720" indent="0">
              <a:lnSpc>
                <a:spcPct val="100000"/>
              </a:lnSpc>
              <a:spcBef>
                <a:spcPts val="0"/>
              </a:spcBef>
              <a:buNone/>
            </a:pPr>
            <a:endParaRPr lang="nl-NL" sz="2400" dirty="0"/>
          </a:p>
          <a:p>
            <a:pPr marL="45720" indent="0">
              <a:lnSpc>
                <a:spcPct val="100000"/>
              </a:lnSpc>
              <a:spcBef>
                <a:spcPts val="0"/>
              </a:spcBef>
              <a:buNone/>
            </a:pPr>
            <a:r>
              <a:rPr lang="nl-NL" sz="2400" dirty="0" smtClean="0"/>
              <a:t>Een </a:t>
            </a:r>
            <a:r>
              <a:rPr lang="nl-NL" sz="2400" dirty="0"/>
              <a:t>model </a:t>
            </a:r>
            <a:r>
              <a:rPr lang="nl-NL" sz="2400" dirty="0" smtClean="0"/>
              <a:t>moet om </a:t>
            </a:r>
            <a:r>
              <a:rPr lang="nl-NL" sz="2400" dirty="0"/>
              <a:t>voor bescherming in aanmerking te komen </a:t>
            </a:r>
            <a:r>
              <a:rPr lang="nl-NL" sz="2400" u="sng" dirty="0"/>
              <a:t>nieuw</a:t>
            </a:r>
            <a:r>
              <a:rPr lang="nl-NL" sz="2400" dirty="0"/>
              <a:t> </a:t>
            </a:r>
            <a:r>
              <a:rPr lang="nl-NL" sz="2400" dirty="0" smtClean="0"/>
              <a:t>zijn </a:t>
            </a:r>
            <a:r>
              <a:rPr lang="nl-NL" sz="2400" dirty="0"/>
              <a:t>en over een </a:t>
            </a:r>
            <a:r>
              <a:rPr lang="nl-NL" sz="2400" u="sng" dirty="0"/>
              <a:t>eigen karakter</a:t>
            </a:r>
            <a:r>
              <a:rPr lang="nl-NL" sz="2400" dirty="0"/>
              <a:t> </a:t>
            </a:r>
            <a:r>
              <a:rPr lang="nl-NL" sz="2400" dirty="0" smtClean="0"/>
              <a:t>beschikken</a:t>
            </a:r>
            <a:r>
              <a:rPr lang="nl-NL" sz="2400" dirty="0"/>
              <a:t>. </a:t>
            </a:r>
            <a:endParaRPr lang="nl-NL" sz="2400" dirty="0" smtClean="0"/>
          </a:p>
        </p:txBody>
      </p:sp>
      <p:sp>
        <p:nvSpPr>
          <p:cNvPr id="4" name="Tijdelijke aanduiding voor datum 3"/>
          <p:cNvSpPr>
            <a:spLocks noGrp="1"/>
          </p:cNvSpPr>
          <p:nvPr>
            <p:ph type="dt" sz="half" idx="10"/>
          </p:nvPr>
        </p:nvSpPr>
        <p:spPr/>
        <p:txBody>
          <a:bodyPr/>
          <a:lstStyle/>
          <a:p>
            <a:fld id="{779252A2-8634-42F7-82B8-E808DE4C99B1}"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15</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4800" y="310155"/>
            <a:ext cx="2419350" cy="1457325"/>
          </a:xfrm>
          <a:prstGeom prst="rect">
            <a:avLst/>
          </a:prstGeom>
        </p:spPr>
      </p:pic>
    </p:spTree>
    <p:extLst>
      <p:ext uri="{BB962C8B-B14F-4D97-AF65-F5344CB8AC3E}">
        <p14:creationId xmlns:p14="http://schemas.microsoft.com/office/powerpoint/2010/main" val="446551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3038" y="278412"/>
            <a:ext cx="2419350" cy="1457325"/>
          </a:xfrm>
          <a:prstGeom prst="rect">
            <a:avLst/>
          </a:prstGeom>
        </p:spPr>
      </p:pic>
      <p:sp>
        <p:nvSpPr>
          <p:cNvPr id="2" name="Titel 1"/>
          <p:cNvSpPr>
            <a:spLocks noGrp="1"/>
          </p:cNvSpPr>
          <p:nvPr>
            <p:ph type="title"/>
          </p:nvPr>
        </p:nvSpPr>
        <p:spPr/>
        <p:txBody>
          <a:bodyPr/>
          <a:lstStyle/>
          <a:p>
            <a:r>
              <a:rPr lang="nl-NL" sz="4000" b="1" dirty="0" smtClean="0"/>
              <a:t>Modelrecht (2)</a:t>
            </a:r>
            <a:endParaRPr lang="nl-NL" sz="4000" b="1" dirty="0"/>
          </a:p>
        </p:txBody>
      </p:sp>
      <p:sp>
        <p:nvSpPr>
          <p:cNvPr id="3" name="Tijdelijke aanduiding voor inhoud 2"/>
          <p:cNvSpPr>
            <a:spLocks noGrp="1"/>
          </p:cNvSpPr>
          <p:nvPr>
            <p:ph idx="1"/>
          </p:nvPr>
        </p:nvSpPr>
        <p:spPr>
          <a:xfrm>
            <a:off x="1143000" y="2057400"/>
            <a:ext cx="9872871" cy="3638550"/>
          </a:xfrm>
        </p:spPr>
        <p:txBody>
          <a:bodyPr>
            <a:noAutofit/>
          </a:bodyPr>
          <a:lstStyle/>
          <a:p>
            <a:pPr marL="45720" indent="0">
              <a:lnSpc>
                <a:spcPct val="100000"/>
              </a:lnSpc>
              <a:spcBef>
                <a:spcPts val="0"/>
              </a:spcBef>
              <a:buNone/>
            </a:pPr>
            <a:r>
              <a:rPr lang="nl-NL" sz="2400" u="sng" dirty="0"/>
              <a:t>Nieuwheid</a:t>
            </a:r>
            <a:r>
              <a:rPr lang="nl-NL" sz="2400" dirty="0"/>
              <a:t> houdt in dat op het moment van deponeren geen identieke modellen aan het publiek beschikbaar zijn gesteld</a:t>
            </a:r>
            <a:r>
              <a:rPr lang="nl-NL" sz="2400" dirty="0" smtClean="0"/>
              <a:t>.</a:t>
            </a:r>
          </a:p>
          <a:p>
            <a:pPr marL="45720" indent="0">
              <a:lnSpc>
                <a:spcPct val="100000"/>
              </a:lnSpc>
              <a:spcBef>
                <a:spcPts val="0"/>
              </a:spcBef>
              <a:buNone/>
            </a:pPr>
            <a:endParaRPr lang="nl-NL" sz="2400" dirty="0"/>
          </a:p>
          <a:p>
            <a:pPr marL="45720" indent="0">
              <a:lnSpc>
                <a:spcPct val="100000"/>
              </a:lnSpc>
              <a:spcBef>
                <a:spcPts val="0"/>
              </a:spcBef>
              <a:buNone/>
            </a:pPr>
            <a:r>
              <a:rPr lang="nl-NL" sz="2400" dirty="0"/>
              <a:t>Van een </a:t>
            </a:r>
            <a:r>
              <a:rPr lang="nl-NL" sz="2400" u="sng" dirty="0"/>
              <a:t>eigen karakter</a:t>
            </a:r>
            <a:r>
              <a:rPr lang="nl-NL" sz="2400" dirty="0"/>
              <a:t> is sprake indien een duidelijk verschil bestaat tussen de algemene indruk die het model bij de geïnformeerde gebruiker wekt en de indruk die bij die gebruiker wordt gewekt door modellen die al reeds voor het publiek beschikbaar zijn gesteld voor de datum van depot (of voor de voorrangsdatum).</a:t>
            </a:r>
            <a:endParaRPr lang="nl-NL" sz="2400" dirty="0">
              <a:solidFill>
                <a:schemeClr val="tx1"/>
              </a:solidFill>
            </a:endParaRPr>
          </a:p>
        </p:txBody>
      </p:sp>
      <p:sp>
        <p:nvSpPr>
          <p:cNvPr id="4" name="Tijdelijke aanduiding voor datum 3"/>
          <p:cNvSpPr>
            <a:spLocks noGrp="1"/>
          </p:cNvSpPr>
          <p:nvPr>
            <p:ph type="dt" sz="half" idx="10"/>
          </p:nvPr>
        </p:nvSpPr>
        <p:spPr/>
        <p:txBody>
          <a:bodyPr/>
          <a:lstStyle/>
          <a:p>
            <a:fld id="{E426D8C8-8702-411D-8CA0-52CA016D9C53}"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144204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Modelrecht (3)</a:t>
            </a:r>
            <a:endParaRPr lang="nl-NL" sz="4000" b="1" dirty="0"/>
          </a:p>
        </p:txBody>
      </p:sp>
      <p:sp>
        <p:nvSpPr>
          <p:cNvPr id="3" name="Tijdelijke aanduiding voor inhoud 2"/>
          <p:cNvSpPr>
            <a:spLocks noGrp="1"/>
          </p:cNvSpPr>
          <p:nvPr>
            <p:ph idx="1"/>
          </p:nvPr>
        </p:nvSpPr>
        <p:spPr>
          <a:xfrm>
            <a:off x="1143000" y="1768689"/>
            <a:ext cx="9872871" cy="4327311"/>
          </a:xfrm>
        </p:spPr>
        <p:txBody>
          <a:bodyPr>
            <a:normAutofit fontScale="47500" lnSpcReduction="20000"/>
          </a:bodyPr>
          <a:lstStyle/>
          <a:p>
            <a:pPr marL="45720" indent="0">
              <a:lnSpc>
                <a:spcPct val="120000"/>
              </a:lnSpc>
              <a:spcBef>
                <a:spcPts val="0"/>
              </a:spcBef>
              <a:buNone/>
            </a:pPr>
            <a:endParaRPr lang="nl-NL" sz="4400" dirty="0" smtClean="0"/>
          </a:p>
          <a:p>
            <a:pPr marL="45720" indent="0">
              <a:lnSpc>
                <a:spcPct val="120000"/>
              </a:lnSpc>
              <a:spcBef>
                <a:spcPts val="0"/>
              </a:spcBef>
              <a:buNone/>
            </a:pPr>
            <a:r>
              <a:rPr lang="nl-NL" sz="4400" dirty="0" smtClean="0"/>
              <a:t>Het Benelux en Europese </a:t>
            </a:r>
            <a:r>
              <a:rPr lang="nl-NL" sz="4400" dirty="0"/>
              <a:t>merkenbureau </a:t>
            </a:r>
            <a:r>
              <a:rPr lang="nl-NL" sz="4400" dirty="0" smtClean="0"/>
              <a:t>toetsen </a:t>
            </a:r>
            <a:r>
              <a:rPr lang="nl-NL" sz="4400" dirty="0"/>
              <a:t>een modelaanvraag niet inhoudelijk (dat wil zeggen of het model nieuw is en een eigen karakter heeft</a:t>
            </a:r>
            <a:r>
              <a:rPr lang="nl-NL" sz="4400" dirty="0" smtClean="0"/>
              <a:t>). De </a:t>
            </a:r>
            <a:r>
              <a:rPr lang="nl-NL" sz="4400" dirty="0"/>
              <a:t>aanvraag wordt alleen op formaliteiten getoetst en of het niet in strijd is met de openbare orde of goede zeden. </a:t>
            </a:r>
            <a:endParaRPr lang="nl-NL" sz="4400" dirty="0" smtClean="0"/>
          </a:p>
          <a:p>
            <a:pPr marL="45720" indent="0">
              <a:lnSpc>
                <a:spcPct val="120000"/>
              </a:lnSpc>
              <a:spcBef>
                <a:spcPts val="0"/>
              </a:spcBef>
              <a:buNone/>
            </a:pPr>
            <a:endParaRPr lang="nl-NL" sz="4400" dirty="0" smtClean="0"/>
          </a:p>
          <a:p>
            <a:pPr marL="45720" indent="0">
              <a:lnSpc>
                <a:spcPct val="120000"/>
              </a:lnSpc>
              <a:spcBef>
                <a:spcPts val="0"/>
              </a:spcBef>
              <a:buNone/>
            </a:pPr>
            <a:r>
              <a:rPr lang="nl-NL" sz="4400" dirty="0" smtClean="0"/>
              <a:t>Dus </a:t>
            </a:r>
            <a:r>
              <a:rPr lang="nl-NL" sz="4400" dirty="0"/>
              <a:t>als het model geregistreerd wordt, betekent dit niet automatisch dat je een </a:t>
            </a:r>
            <a:r>
              <a:rPr lang="nl-NL" sz="4400" u="sng" dirty="0"/>
              <a:t>geldig</a:t>
            </a:r>
            <a:r>
              <a:rPr lang="nl-NL" sz="4400" dirty="0"/>
              <a:t> modelrecht hebt</a:t>
            </a:r>
            <a:r>
              <a:rPr lang="nl-NL" sz="4400" dirty="0" smtClean="0"/>
              <a:t>. Pas </a:t>
            </a:r>
            <a:r>
              <a:rPr lang="nl-NL" sz="4400" dirty="0"/>
              <a:t>in een eventuele (gerechtelijke) procedure wordt de geldigheid van het model beoordeeld. </a:t>
            </a:r>
            <a:endParaRPr lang="nl-NL" sz="4400" dirty="0" smtClean="0"/>
          </a:p>
          <a:p>
            <a:pPr marL="45720" indent="0">
              <a:lnSpc>
                <a:spcPct val="120000"/>
              </a:lnSpc>
              <a:spcBef>
                <a:spcPts val="0"/>
              </a:spcBef>
              <a:buNone/>
            </a:pPr>
            <a:endParaRPr lang="nl-NL" sz="4400" dirty="0" smtClean="0"/>
          </a:p>
          <a:p>
            <a:pPr marL="45720" indent="0">
              <a:lnSpc>
                <a:spcPct val="120000"/>
              </a:lnSpc>
              <a:spcBef>
                <a:spcPts val="0"/>
              </a:spcBef>
              <a:buNone/>
            </a:pPr>
            <a:r>
              <a:rPr lang="nl-NL" sz="4400" dirty="0" smtClean="0"/>
              <a:t>Indien </a:t>
            </a:r>
            <a:r>
              <a:rPr lang="nl-NL" sz="4400" dirty="0"/>
              <a:t>het model in 12 maanden voorafgaand aan het depot al openbaar gemaakt is, is het niet meer nieuw en kan het dus nietig verklaard worden in een eventuele procedure.</a:t>
            </a:r>
          </a:p>
          <a:p>
            <a:pPr marL="45720" indent="0">
              <a:buNone/>
            </a:pPr>
            <a:endParaRPr lang="nl-NL" dirty="0" smtClean="0">
              <a:solidFill>
                <a:schemeClr val="tx1"/>
              </a:solidFill>
            </a:endParaRPr>
          </a:p>
        </p:txBody>
      </p:sp>
      <p:sp>
        <p:nvSpPr>
          <p:cNvPr id="4" name="Tijdelijke aanduiding voor datum 3"/>
          <p:cNvSpPr>
            <a:spLocks noGrp="1"/>
          </p:cNvSpPr>
          <p:nvPr>
            <p:ph type="dt" sz="half" idx="10"/>
          </p:nvPr>
        </p:nvSpPr>
        <p:spPr/>
        <p:txBody>
          <a:bodyPr/>
          <a:lstStyle/>
          <a:p>
            <a:fld id="{7B35441B-15C7-4A33-9EBE-92A5430B082D}"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17</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3039" y="311364"/>
            <a:ext cx="2419350" cy="1457325"/>
          </a:xfrm>
          <a:prstGeom prst="rect">
            <a:avLst/>
          </a:prstGeom>
        </p:spPr>
      </p:pic>
    </p:spTree>
    <p:extLst>
      <p:ext uri="{BB962C8B-B14F-4D97-AF65-F5344CB8AC3E}">
        <p14:creationId xmlns:p14="http://schemas.microsoft.com/office/powerpoint/2010/main" val="2096209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ID&amp;T (voorbeeld 3)</a:t>
            </a:r>
            <a:endParaRPr lang="nl-NL" sz="4000" b="1" dirty="0"/>
          </a:p>
        </p:txBody>
      </p:sp>
      <p:pic>
        <p:nvPicPr>
          <p:cNvPr id="8" name="pQ3SGyetkkk"/>
          <p:cNvPicPr>
            <a:picLocks noGrp="1" noRot="1" noChangeAspect="1"/>
          </p:cNvPicPr>
          <p:nvPr>
            <p:ph idx="1"/>
            <a:videoFile r:link="rId1"/>
          </p:nvPr>
        </p:nvPicPr>
        <p:blipFill>
          <a:blip r:embed="rId3"/>
          <a:stretch>
            <a:fillRect/>
          </a:stretch>
        </p:blipFill>
        <p:spPr>
          <a:xfrm>
            <a:off x="1238250" y="1638878"/>
            <a:ext cx="7428672" cy="4178628"/>
          </a:xfrm>
          <a:prstGeom prst="rect">
            <a:avLst/>
          </a:prstGeom>
        </p:spPr>
      </p:pic>
      <p:sp>
        <p:nvSpPr>
          <p:cNvPr id="4" name="Tijdelijke aanduiding voor datum 3"/>
          <p:cNvSpPr>
            <a:spLocks noGrp="1"/>
          </p:cNvSpPr>
          <p:nvPr>
            <p:ph type="dt" sz="half" idx="10"/>
          </p:nvPr>
        </p:nvSpPr>
        <p:spPr/>
        <p:txBody>
          <a:bodyPr/>
          <a:lstStyle/>
          <a:p>
            <a:fld id="{939728D4-BDAB-40A0-AE6C-FB38B56C3B76}"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18</a:t>
            </a:fld>
            <a:endParaRPr lang="en-US" dirty="0"/>
          </a:p>
        </p:txBody>
      </p:sp>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1336" y="303126"/>
            <a:ext cx="2419350" cy="1457325"/>
          </a:xfrm>
          <a:prstGeom prst="rect">
            <a:avLst/>
          </a:prstGeom>
        </p:spPr>
      </p:pic>
    </p:spTree>
    <p:extLst>
      <p:ext uri="{BB962C8B-B14F-4D97-AF65-F5344CB8AC3E}">
        <p14:creationId xmlns:p14="http://schemas.microsoft.com/office/powerpoint/2010/main" val="462742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ID&amp;T (voorbeeld 3)</a:t>
            </a:r>
            <a:endParaRPr lang="nl-NL" sz="4000" b="1" dirty="0"/>
          </a:p>
        </p:txBody>
      </p:sp>
      <p:sp>
        <p:nvSpPr>
          <p:cNvPr id="3" name="Tijdelijke aanduiding voor inhoud 2"/>
          <p:cNvSpPr>
            <a:spLocks noGrp="1"/>
          </p:cNvSpPr>
          <p:nvPr>
            <p:ph idx="1"/>
          </p:nvPr>
        </p:nvSpPr>
        <p:spPr/>
        <p:txBody>
          <a:bodyPr>
            <a:normAutofit/>
          </a:bodyPr>
          <a:lstStyle/>
          <a:p>
            <a:endParaRPr lang="nl-NL" sz="3600" dirty="0" smtClean="0"/>
          </a:p>
          <a:p>
            <a:r>
              <a:rPr lang="nl-NL" sz="3600" dirty="0" smtClean="0"/>
              <a:t>Auteursrecht</a:t>
            </a:r>
            <a:endParaRPr lang="nl-NL" sz="3600" dirty="0"/>
          </a:p>
          <a:p>
            <a:r>
              <a:rPr lang="nl-NL" sz="3600" dirty="0"/>
              <a:t>Merkrecht</a:t>
            </a:r>
          </a:p>
          <a:p>
            <a:r>
              <a:rPr lang="nl-NL" sz="3600" b="1" dirty="0" smtClean="0">
                <a:solidFill>
                  <a:srgbClr val="002060"/>
                </a:solidFill>
              </a:rPr>
              <a:t>Handelsnaamrecht</a:t>
            </a:r>
            <a:endParaRPr lang="nl-NL" sz="3600" b="1" dirty="0">
              <a:solidFill>
                <a:srgbClr val="002060"/>
              </a:solidFill>
            </a:endParaRPr>
          </a:p>
          <a:p>
            <a:pPr marL="45720" indent="0">
              <a:lnSpc>
                <a:spcPct val="100000"/>
              </a:lnSpc>
              <a:spcBef>
                <a:spcPts val="0"/>
              </a:spcBef>
              <a:buNone/>
            </a:pPr>
            <a:endParaRPr lang="nl-NL" sz="2400" dirty="0" smtClean="0"/>
          </a:p>
        </p:txBody>
      </p:sp>
      <p:sp>
        <p:nvSpPr>
          <p:cNvPr id="4" name="Tijdelijke aanduiding voor datum 3"/>
          <p:cNvSpPr>
            <a:spLocks noGrp="1"/>
          </p:cNvSpPr>
          <p:nvPr>
            <p:ph type="dt" sz="half" idx="10"/>
          </p:nvPr>
        </p:nvSpPr>
        <p:spPr/>
        <p:txBody>
          <a:bodyPr/>
          <a:lstStyle/>
          <a:p>
            <a:fld id="{DF33C0F3-53B4-44C9-B018-AF0A6536B0AA}"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19</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1336" y="303126"/>
            <a:ext cx="2419350" cy="1457325"/>
          </a:xfrm>
          <a:prstGeom prst="rect">
            <a:avLst/>
          </a:prstGeom>
        </p:spPr>
      </p:pic>
    </p:spTree>
    <p:extLst>
      <p:ext uri="{BB962C8B-B14F-4D97-AF65-F5344CB8AC3E}">
        <p14:creationId xmlns:p14="http://schemas.microsoft.com/office/powerpoint/2010/main" val="399441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Goed idee? Hoe bescherm je dat?</a:t>
            </a:r>
            <a:endParaRPr lang="nl-NL" sz="4000" b="1" dirty="0"/>
          </a:p>
        </p:txBody>
      </p:sp>
      <p:sp>
        <p:nvSpPr>
          <p:cNvPr id="4" name="Tijdelijke aanduiding voor datum 3"/>
          <p:cNvSpPr>
            <a:spLocks noGrp="1"/>
          </p:cNvSpPr>
          <p:nvPr>
            <p:ph type="dt" sz="half" idx="10"/>
          </p:nvPr>
        </p:nvSpPr>
        <p:spPr/>
        <p:txBody>
          <a:bodyPr/>
          <a:lstStyle/>
          <a:p>
            <a:fld id="{CB41F099-8E90-4EBB-8DFD-3BDF2D3FEE07}"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dirty="0" smtClean="0"/>
              <a:t>Copyright </a:t>
            </a:r>
            <a:r>
              <a:rPr lang="en-US" dirty="0" err="1" smtClean="0"/>
              <a:t>Merkenbureau</a:t>
            </a:r>
            <a:r>
              <a:rPr lang="en-US" dirty="0" smtClean="0"/>
              <a:t> </a:t>
            </a:r>
            <a:r>
              <a:rPr lang="en-US" dirty="0" err="1" smtClean="0"/>
              <a:t>Registreermijnmerk</a:t>
            </a:r>
            <a:r>
              <a:rPr lang="en-US" dirty="0" smtClean="0"/>
              <a:t>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2</a:t>
            </a:fld>
            <a:endParaRPr lang="en-US" dirty="0"/>
          </a:p>
        </p:txBody>
      </p:sp>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5475" y="290512"/>
            <a:ext cx="2419350" cy="1457325"/>
          </a:xfrm>
          <a:prstGeom prst="rect">
            <a:avLst/>
          </a:prstGeom>
        </p:spPr>
      </p:pic>
      <p:pic>
        <p:nvPicPr>
          <p:cNvPr id="9" name="DyQC2lM1NVU"/>
          <p:cNvPicPr>
            <a:picLocks noGrp="1" noRot="1" noChangeAspect="1"/>
          </p:cNvPicPr>
          <p:nvPr>
            <p:ph idx="1"/>
            <a:videoFile r:link="rId1"/>
          </p:nvPr>
        </p:nvPicPr>
        <p:blipFill>
          <a:blip r:embed="rId5"/>
          <a:stretch>
            <a:fillRect/>
          </a:stretch>
        </p:blipFill>
        <p:spPr>
          <a:xfrm>
            <a:off x="1307696" y="1832610"/>
            <a:ext cx="7359226" cy="4139565"/>
          </a:xfrm>
          <a:prstGeom prst="rect">
            <a:avLst/>
          </a:prstGeom>
        </p:spPr>
      </p:pic>
    </p:spTree>
    <p:extLst>
      <p:ext uri="{BB962C8B-B14F-4D97-AF65-F5344CB8AC3E}">
        <p14:creationId xmlns:p14="http://schemas.microsoft.com/office/powerpoint/2010/main" val="1005655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Handelsnaamrecht (1)</a:t>
            </a:r>
            <a:endParaRPr lang="nl-NL" sz="4000" b="1" dirty="0"/>
          </a:p>
        </p:txBody>
      </p:sp>
      <p:sp>
        <p:nvSpPr>
          <p:cNvPr id="3" name="Tijdelijke aanduiding voor inhoud 2"/>
          <p:cNvSpPr>
            <a:spLocks noGrp="1"/>
          </p:cNvSpPr>
          <p:nvPr>
            <p:ph idx="1"/>
          </p:nvPr>
        </p:nvSpPr>
        <p:spPr/>
        <p:txBody>
          <a:bodyPr>
            <a:noAutofit/>
          </a:bodyPr>
          <a:lstStyle/>
          <a:p>
            <a:pPr marL="45720" indent="0">
              <a:lnSpc>
                <a:spcPct val="100000"/>
              </a:lnSpc>
              <a:spcBef>
                <a:spcPts val="0"/>
              </a:spcBef>
              <a:buNone/>
            </a:pPr>
            <a:r>
              <a:rPr lang="nl-NL" sz="2400" dirty="0" smtClean="0"/>
              <a:t>Een handelsnaam is de naam waaronder een onderneming wordt gedreven.</a:t>
            </a:r>
          </a:p>
          <a:p>
            <a:pPr marL="45720" indent="0">
              <a:lnSpc>
                <a:spcPct val="100000"/>
              </a:lnSpc>
              <a:spcBef>
                <a:spcPts val="0"/>
              </a:spcBef>
              <a:buNone/>
            </a:pPr>
            <a:endParaRPr lang="nl-NL" sz="2400" dirty="0"/>
          </a:p>
          <a:p>
            <a:pPr marL="45720" indent="0">
              <a:lnSpc>
                <a:spcPct val="100000"/>
              </a:lnSpc>
              <a:spcBef>
                <a:spcPts val="0"/>
              </a:spcBef>
              <a:buNone/>
            </a:pPr>
            <a:r>
              <a:rPr lang="nl-NL" sz="2400" dirty="0" smtClean="0"/>
              <a:t>Het </a:t>
            </a:r>
            <a:r>
              <a:rPr lang="nl-NL" sz="2400" dirty="0"/>
              <a:t>handelsnaamrecht ontstaat door gebruik </a:t>
            </a:r>
            <a:r>
              <a:rPr lang="nl-NL" sz="2400" dirty="0" smtClean="0"/>
              <a:t>(bijvoorbeeld op briefpapier, reclamemateriaal en website) en </a:t>
            </a:r>
            <a:r>
              <a:rPr lang="nl-NL" sz="2400" dirty="0"/>
              <a:t>niet door inschrijving in het handelsregister van de Kamer van Koophandel</a:t>
            </a:r>
            <a:r>
              <a:rPr lang="nl-NL" sz="2400" dirty="0" smtClean="0"/>
              <a:t>.</a:t>
            </a:r>
          </a:p>
          <a:p>
            <a:pPr marL="45720" indent="0">
              <a:lnSpc>
                <a:spcPct val="100000"/>
              </a:lnSpc>
              <a:spcBef>
                <a:spcPts val="0"/>
              </a:spcBef>
              <a:buNone/>
            </a:pPr>
            <a:endParaRPr lang="nl-NL" sz="2400" dirty="0"/>
          </a:p>
          <a:p>
            <a:pPr marL="45720" indent="0">
              <a:lnSpc>
                <a:spcPct val="100000"/>
              </a:lnSpc>
              <a:spcBef>
                <a:spcPts val="0"/>
              </a:spcBef>
              <a:buNone/>
            </a:pPr>
            <a:r>
              <a:rPr lang="nl-NL" sz="2400" dirty="0" smtClean="0"/>
              <a:t>Op grond van de Handelsregisterwet is het wel verplicht een onderneming in het handelsregister van de Kamer van Koophandel in te schrijven.</a:t>
            </a:r>
          </a:p>
        </p:txBody>
      </p:sp>
      <p:sp>
        <p:nvSpPr>
          <p:cNvPr id="4" name="Tijdelijke aanduiding voor datum 3"/>
          <p:cNvSpPr>
            <a:spLocks noGrp="1"/>
          </p:cNvSpPr>
          <p:nvPr>
            <p:ph type="dt" sz="half" idx="10"/>
          </p:nvPr>
        </p:nvSpPr>
        <p:spPr/>
        <p:txBody>
          <a:bodyPr/>
          <a:lstStyle/>
          <a:p>
            <a:fld id="{F931A7A8-51E4-4E32-BDED-2717F8466730}"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dirty="0" smtClean="0"/>
              <a:t>Copyright </a:t>
            </a:r>
            <a:r>
              <a:rPr lang="en-US" dirty="0" err="1" smtClean="0"/>
              <a:t>Merkenbureau</a:t>
            </a:r>
            <a:r>
              <a:rPr lang="en-US" dirty="0" smtClean="0"/>
              <a:t> </a:t>
            </a:r>
            <a:r>
              <a:rPr lang="en-US" dirty="0" err="1" smtClean="0"/>
              <a:t>Registreermijnmerk</a:t>
            </a:r>
            <a:r>
              <a:rPr lang="en-US" dirty="0" smtClean="0"/>
              <a:t>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20</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1336" y="303126"/>
            <a:ext cx="2419350" cy="1457325"/>
          </a:xfrm>
          <a:prstGeom prst="rect">
            <a:avLst/>
          </a:prstGeom>
        </p:spPr>
      </p:pic>
    </p:spTree>
    <p:extLst>
      <p:ext uri="{BB962C8B-B14F-4D97-AF65-F5344CB8AC3E}">
        <p14:creationId xmlns:p14="http://schemas.microsoft.com/office/powerpoint/2010/main" val="627413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Handelsnaamrecht (2)</a:t>
            </a:r>
            <a:endParaRPr lang="nl-NL" sz="4000" b="1" dirty="0"/>
          </a:p>
        </p:txBody>
      </p:sp>
      <p:sp>
        <p:nvSpPr>
          <p:cNvPr id="3" name="Tijdelijke aanduiding voor inhoud 2"/>
          <p:cNvSpPr>
            <a:spLocks noGrp="1"/>
          </p:cNvSpPr>
          <p:nvPr>
            <p:ph idx="1"/>
          </p:nvPr>
        </p:nvSpPr>
        <p:spPr/>
        <p:txBody>
          <a:bodyPr>
            <a:normAutofit/>
          </a:bodyPr>
          <a:lstStyle/>
          <a:p>
            <a:pPr marL="45720" indent="0">
              <a:lnSpc>
                <a:spcPct val="100000"/>
              </a:lnSpc>
              <a:spcBef>
                <a:spcPts val="0"/>
              </a:spcBef>
              <a:buNone/>
            </a:pPr>
            <a:r>
              <a:rPr lang="nl-NL" sz="3200" dirty="0" smtClean="0"/>
              <a:t>Handelsnamen </a:t>
            </a:r>
            <a:r>
              <a:rPr lang="nl-NL" sz="3200" dirty="0"/>
              <a:t>hoeven geen onderscheidend vermogen te bezitten. Ook beschrijvende handelsnamen volstaan voor het handelsnaamrecht. Wel is het zo dat een beschrijvende handelsnaam een minder grote beschermingsomvang heeft</a:t>
            </a:r>
            <a:r>
              <a:rPr lang="nl-NL" sz="3200" dirty="0" smtClean="0"/>
              <a:t>.</a:t>
            </a:r>
          </a:p>
        </p:txBody>
      </p:sp>
      <p:sp>
        <p:nvSpPr>
          <p:cNvPr id="4" name="Tijdelijke aanduiding voor datum 3"/>
          <p:cNvSpPr>
            <a:spLocks noGrp="1"/>
          </p:cNvSpPr>
          <p:nvPr>
            <p:ph type="dt" sz="half" idx="10"/>
          </p:nvPr>
        </p:nvSpPr>
        <p:spPr/>
        <p:txBody>
          <a:bodyPr/>
          <a:lstStyle/>
          <a:p>
            <a:fld id="{68A5D974-376F-4D44-A989-5256EA976B57}"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21</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9516" y="270174"/>
            <a:ext cx="2419350" cy="1457325"/>
          </a:xfrm>
          <a:prstGeom prst="rect">
            <a:avLst/>
          </a:prstGeom>
        </p:spPr>
      </p:pic>
    </p:spTree>
    <p:extLst>
      <p:ext uri="{BB962C8B-B14F-4D97-AF65-F5344CB8AC3E}">
        <p14:creationId xmlns:p14="http://schemas.microsoft.com/office/powerpoint/2010/main" val="918155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Handelsnaamrecht (2)</a:t>
            </a:r>
            <a:endParaRPr lang="nl-NL" sz="4000" b="1" dirty="0"/>
          </a:p>
        </p:txBody>
      </p:sp>
      <p:sp>
        <p:nvSpPr>
          <p:cNvPr id="3" name="Tijdelijke aanduiding voor inhoud 2"/>
          <p:cNvSpPr>
            <a:spLocks noGrp="1"/>
          </p:cNvSpPr>
          <p:nvPr>
            <p:ph idx="1"/>
          </p:nvPr>
        </p:nvSpPr>
        <p:spPr/>
        <p:txBody>
          <a:bodyPr>
            <a:noAutofit/>
          </a:bodyPr>
          <a:lstStyle/>
          <a:p>
            <a:pPr marL="45720" indent="0">
              <a:lnSpc>
                <a:spcPct val="100000"/>
              </a:lnSpc>
              <a:spcBef>
                <a:spcPts val="0"/>
              </a:spcBef>
              <a:buNone/>
            </a:pPr>
            <a:r>
              <a:rPr lang="nl-NL" sz="3200" dirty="0" smtClean="0"/>
              <a:t>Voor </a:t>
            </a:r>
            <a:r>
              <a:rPr lang="nl-NL" sz="3200" dirty="0"/>
              <a:t>het handelsnaamrecht geldt bovendien dat dit een recht van plaatselijke betekenis is. In principe kunnen twee </a:t>
            </a:r>
            <a:r>
              <a:rPr lang="nl-NL" sz="3200" dirty="0" smtClean="0"/>
              <a:t>(nagenoeg) identieke handelsnamen </a:t>
            </a:r>
            <a:r>
              <a:rPr lang="nl-NL" sz="3200" dirty="0"/>
              <a:t>dus naast elkaar bestaan mits zij niet in dezelfde </a:t>
            </a:r>
            <a:r>
              <a:rPr lang="nl-NL" sz="3200" dirty="0" smtClean="0"/>
              <a:t>branche en niet in dezelfde plaats </a:t>
            </a:r>
            <a:r>
              <a:rPr lang="nl-NL" sz="3200" dirty="0"/>
              <a:t>actief zijn en </a:t>
            </a:r>
            <a:r>
              <a:rPr lang="nl-NL" sz="3200" dirty="0" smtClean="0"/>
              <a:t>dus geografisch gezien voldoende </a:t>
            </a:r>
            <a:r>
              <a:rPr lang="nl-NL" sz="3200" dirty="0"/>
              <a:t>uit elkaar liggen</a:t>
            </a:r>
            <a:r>
              <a:rPr lang="nl-NL" sz="3200" dirty="0" smtClean="0"/>
              <a:t>.</a:t>
            </a:r>
          </a:p>
        </p:txBody>
      </p:sp>
      <p:sp>
        <p:nvSpPr>
          <p:cNvPr id="4" name="Tijdelijke aanduiding voor datum 3"/>
          <p:cNvSpPr>
            <a:spLocks noGrp="1"/>
          </p:cNvSpPr>
          <p:nvPr>
            <p:ph type="dt" sz="half" idx="10"/>
          </p:nvPr>
        </p:nvSpPr>
        <p:spPr/>
        <p:txBody>
          <a:bodyPr/>
          <a:lstStyle/>
          <a:p>
            <a:fld id="{31FC1A36-CE09-417E-8CFB-9F64C2874878}"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22</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9516" y="270174"/>
            <a:ext cx="2419350" cy="1457325"/>
          </a:xfrm>
          <a:prstGeom prst="rect">
            <a:avLst/>
          </a:prstGeom>
        </p:spPr>
      </p:pic>
    </p:spTree>
    <p:extLst>
      <p:ext uri="{BB962C8B-B14F-4D97-AF65-F5344CB8AC3E}">
        <p14:creationId xmlns:p14="http://schemas.microsoft.com/office/powerpoint/2010/main" val="3800098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normAutofit/>
          </a:bodyPr>
          <a:lstStyle/>
          <a:p>
            <a:pPr marL="45720" indent="0">
              <a:buNone/>
            </a:pPr>
            <a:r>
              <a:rPr lang="nl-NL" sz="2800" dirty="0" smtClean="0">
                <a:solidFill>
                  <a:schemeClr val="tx1"/>
                </a:solidFill>
              </a:rPr>
              <a:t>mr. Kees Meijer </a:t>
            </a:r>
          </a:p>
          <a:p>
            <a:pPr marL="45720" indent="0">
              <a:buNone/>
            </a:pPr>
            <a:endParaRPr lang="nl-NL" dirty="0" smtClean="0">
              <a:solidFill>
                <a:schemeClr val="tx1"/>
              </a:solidFill>
            </a:endParaRPr>
          </a:p>
          <a:p>
            <a:pPr marL="45720" indent="0">
              <a:buNone/>
            </a:pPr>
            <a:r>
              <a:rPr lang="nl-NL" dirty="0" smtClean="0">
                <a:solidFill>
                  <a:schemeClr val="tx1"/>
                </a:solidFill>
              </a:rPr>
              <a:t>Telefoon:	072 – 303 34 46</a:t>
            </a:r>
          </a:p>
          <a:p>
            <a:pPr marL="45720" indent="0">
              <a:buNone/>
            </a:pPr>
            <a:r>
              <a:rPr lang="nl-NL" dirty="0">
                <a:solidFill>
                  <a:schemeClr val="tx1"/>
                </a:solidFill>
              </a:rPr>
              <a:t>E-mail: </a:t>
            </a:r>
            <a:r>
              <a:rPr lang="nl-NL" dirty="0" smtClean="0">
                <a:solidFill>
                  <a:schemeClr val="tx1"/>
                </a:solidFill>
              </a:rPr>
              <a:t>	</a:t>
            </a:r>
            <a:r>
              <a:rPr lang="nl-NL" dirty="0" smtClean="0">
                <a:solidFill>
                  <a:schemeClr val="tx1"/>
                </a:solidFill>
                <a:hlinkClick r:id="rId2"/>
              </a:rPr>
              <a:t>meijer@registreermijnmerk.nl</a:t>
            </a:r>
            <a:endParaRPr lang="nl-NL" dirty="0" smtClean="0">
              <a:solidFill>
                <a:schemeClr val="tx1"/>
              </a:solidFill>
            </a:endParaRPr>
          </a:p>
          <a:p>
            <a:pPr marL="45720" indent="0">
              <a:buNone/>
            </a:pPr>
            <a:r>
              <a:rPr lang="nl-NL" dirty="0" smtClean="0">
                <a:solidFill>
                  <a:schemeClr val="tx1"/>
                </a:solidFill>
              </a:rPr>
              <a:t>Website:	</a:t>
            </a:r>
            <a:r>
              <a:rPr lang="nl-NL" dirty="0">
                <a:solidFill>
                  <a:schemeClr val="tx1"/>
                </a:solidFill>
                <a:hlinkClick r:id="rId3"/>
              </a:rPr>
              <a:t>www.registreermijnmerk.nl</a:t>
            </a:r>
            <a:r>
              <a:rPr lang="nl-NL" dirty="0">
                <a:solidFill>
                  <a:schemeClr val="tx1"/>
                </a:solidFill>
              </a:rPr>
              <a:t> </a:t>
            </a:r>
            <a:endParaRPr lang="nl-NL" dirty="0" smtClean="0">
              <a:solidFill>
                <a:schemeClr val="tx1"/>
              </a:solidFill>
            </a:endParaRPr>
          </a:p>
          <a:p>
            <a:pPr marL="45720" indent="0">
              <a:buNone/>
            </a:pPr>
            <a:endParaRPr lang="nl-NL" dirty="0">
              <a:solidFill>
                <a:schemeClr val="tx1"/>
              </a:solidFill>
              <a:hlinkClick r:id="rId3"/>
            </a:endParaRPr>
          </a:p>
          <a:p>
            <a:pPr marL="45720" indent="0">
              <a:buNone/>
            </a:pPr>
            <a:endParaRPr lang="nl-NL" dirty="0" smtClean="0">
              <a:solidFill>
                <a:schemeClr val="tx1"/>
              </a:solidFill>
              <a:hlinkClick r:id="rId3"/>
            </a:endParaRPr>
          </a:p>
        </p:txBody>
      </p:sp>
      <p:sp>
        <p:nvSpPr>
          <p:cNvPr id="4" name="Tijdelijke aanduiding voor datum 3"/>
          <p:cNvSpPr>
            <a:spLocks noGrp="1"/>
          </p:cNvSpPr>
          <p:nvPr>
            <p:ph type="dt" sz="half" idx="10"/>
          </p:nvPr>
        </p:nvSpPr>
        <p:spPr/>
        <p:txBody>
          <a:bodyPr/>
          <a:lstStyle/>
          <a:p>
            <a:fld id="{82B67E8F-5C1B-421F-B61D-B6E32DEA761B}"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23</a:t>
            </a:fld>
            <a:endParaRPr lang="en-US" dirty="0"/>
          </a:p>
        </p:txBody>
      </p:sp>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5991" y="294888"/>
            <a:ext cx="2419350" cy="1457325"/>
          </a:xfrm>
          <a:prstGeom prst="rect">
            <a:avLst/>
          </a:prstGeom>
        </p:spPr>
      </p:pic>
    </p:spTree>
    <p:extLst>
      <p:ext uri="{BB962C8B-B14F-4D97-AF65-F5344CB8AC3E}">
        <p14:creationId xmlns:p14="http://schemas.microsoft.com/office/powerpoint/2010/main" val="43191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Nike </a:t>
            </a:r>
            <a:r>
              <a:rPr lang="nl-NL" sz="4000" b="1" dirty="0" err="1" smtClean="0"/>
              <a:t>Geo</a:t>
            </a:r>
            <a:r>
              <a:rPr lang="nl-NL" sz="4000" b="1" dirty="0" smtClean="0"/>
              <a:t> (voorbeeld 1)</a:t>
            </a:r>
            <a:endParaRPr lang="nl-NL" sz="4000" b="1" dirty="0"/>
          </a:p>
        </p:txBody>
      </p:sp>
      <p:sp>
        <p:nvSpPr>
          <p:cNvPr id="3" name="Tijdelijke aanduiding voor inhoud 2"/>
          <p:cNvSpPr>
            <a:spLocks noGrp="1"/>
          </p:cNvSpPr>
          <p:nvPr>
            <p:ph idx="1"/>
          </p:nvPr>
        </p:nvSpPr>
        <p:spPr>
          <a:xfrm>
            <a:off x="1143000" y="1866900"/>
            <a:ext cx="9872871" cy="4229100"/>
          </a:xfrm>
        </p:spPr>
        <p:txBody>
          <a:bodyPr>
            <a:normAutofit/>
          </a:bodyPr>
          <a:lstStyle/>
          <a:p>
            <a:pPr marL="45720" indent="0">
              <a:buNone/>
            </a:pPr>
            <a:endParaRPr lang="nl-NL" sz="3600" dirty="0" smtClean="0"/>
          </a:p>
          <a:p>
            <a:pPr marL="45720" indent="0">
              <a:buNone/>
            </a:pPr>
            <a:r>
              <a:rPr lang="nl-NL" sz="3600" dirty="0" smtClean="0"/>
              <a:t>Op een product kunnen meerdere IE-rechten van toepassing zijn.</a:t>
            </a:r>
          </a:p>
          <a:p>
            <a:pPr marL="45720" indent="0">
              <a:buNone/>
            </a:pPr>
            <a:endParaRPr lang="nl-NL" sz="3600" dirty="0"/>
          </a:p>
          <a:p>
            <a:pPr marL="45720" indent="0">
              <a:buNone/>
            </a:pPr>
            <a:r>
              <a:rPr lang="nl-NL" sz="3600" dirty="0"/>
              <a:t>Welke </a:t>
            </a:r>
            <a:r>
              <a:rPr lang="nl-NL" sz="3600" dirty="0" smtClean="0"/>
              <a:t>IE-rechten zijn op de Nike </a:t>
            </a:r>
            <a:r>
              <a:rPr lang="nl-NL" sz="3600" dirty="0" err="1" smtClean="0"/>
              <a:t>Geo</a:t>
            </a:r>
            <a:r>
              <a:rPr lang="nl-NL" sz="3600" dirty="0" smtClean="0"/>
              <a:t> van toepassing?</a:t>
            </a:r>
            <a:endParaRPr lang="nl-NL" sz="3600" dirty="0"/>
          </a:p>
          <a:p>
            <a:pPr marL="45720" indent="0">
              <a:buNone/>
            </a:pPr>
            <a:endParaRPr lang="nl-NL" sz="4000" dirty="0" smtClean="0"/>
          </a:p>
        </p:txBody>
      </p:sp>
      <p:sp>
        <p:nvSpPr>
          <p:cNvPr id="4" name="Tijdelijke aanduiding voor datum 3"/>
          <p:cNvSpPr>
            <a:spLocks noGrp="1"/>
          </p:cNvSpPr>
          <p:nvPr>
            <p:ph type="dt" sz="half" idx="10"/>
          </p:nvPr>
        </p:nvSpPr>
        <p:spPr/>
        <p:txBody>
          <a:bodyPr/>
          <a:lstStyle/>
          <a:p>
            <a:fld id="{E601BC3E-E0DF-42B9-BB1A-10B837662CED}"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dirty="0" smtClean="0"/>
              <a:t>Copyright </a:t>
            </a:r>
            <a:r>
              <a:rPr lang="en-US" dirty="0" err="1" smtClean="0"/>
              <a:t>Merkenbureau</a:t>
            </a:r>
            <a:r>
              <a:rPr lang="en-US" dirty="0" smtClean="0"/>
              <a:t> </a:t>
            </a:r>
            <a:r>
              <a:rPr lang="en-US" dirty="0" err="1" smtClean="0"/>
              <a:t>Registreermijnmerk</a:t>
            </a:r>
            <a:r>
              <a:rPr lang="en-US" dirty="0" smtClean="0"/>
              <a:t>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3</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9275" y="280987"/>
            <a:ext cx="2419350" cy="1457325"/>
          </a:xfrm>
          <a:prstGeom prst="rect">
            <a:avLst/>
          </a:prstGeom>
        </p:spPr>
      </p:pic>
      <p:sp>
        <p:nvSpPr>
          <p:cNvPr id="8" name="Rechthoek 7"/>
          <p:cNvSpPr/>
          <p:nvPr/>
        </p:nvSpPr>
        <p:spPr>
          <a:xfrm>
            <a:off x="331726" y="1091684"/>
            <a:ext cx="231154" cy="369332"/>
          </a:xfrm>
          <a:prstGeom prst="rect">
            <a:avLst/>
          </a:prstGeom>
        </p:spPr>
        <p:txBody>
          <a:bodyPr wrap="none">
            <a:spAutoFit/>
          </a:bodyPr>
          <a:lstStyle/>
          <a:p>
            <a:r>
              <a:rPr lang="nl-NL" dirty="0" smtClean="0"/>
              <a:t> </a:t>
            </a:r>
            <a:endParaRPr lang="nl-NL" dirty="0"/>
          </a:p>
        </p:txBody>
      </p:sp>
    </p:spTree>
    <p:extLst>
      <p:ext uri="{BB962C8B-B14F-4D97-AF65-F5344CB8AC3E}">
        <p14:creationId xmlns:p14="http://schemas.microsoft.com/office/powerpoint/2010/main" val="3311674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Nike </a:t>
            </a:r>
            <a:r>
              <a:rPr lang="nl-NL" sz="4000" b="1" dirty="0" err="1" smtClean="0"/>
              <a:t>Geo</a:t>
            </a:r>
            <a:r>
              <a:rPr lang="nl-NL" sz="4000" b="1" dirty="0" smtClean="0"/>
              <a:t> (voorbeeld 1)</a:t>
            </a:r>
            <a:endParaRPr lang="nl-NL" sz="4000" b="1" dirty="0"/>
          </a:p>
        </p:txBody>
      </p:sp>
      <p:sp>
        <p:nvSpPr>
          <p:cNvPr id="3" name="Tijdelijke aanduiding voor inhoud 2"/>
          <p:cNvSpPr>
            <a:spLocks noGrp="1"/>
          </p:cNvSpPr>
          <p:nvPr>
            <p:ph idx="1"/>
          </p:nvPr>
        </p:nvSpPr>
        <p:spPr>
          <a:xfrm>
            <a:off x="1143000" y="1866900"/>
            <a:ext cx="9872871" cy="4229100"/>
          </a:xfrm>
        </p:spPr>
        <p:txBody>
          <a:bodyPr>
            <a:normAutofit/>
          </a:bodyPr>
          <a:lstStyle/>
          <a:p>
            <a:endParaRPr lang="nl-NL" sz="2800" dirty="0" smtClean="0"/>
          </a:p>
          <a:p>
            <a:r>
              <a:rPr lang="nl-NL" sz="3600" b="1" dirty="0" smtClean="0"/>
              <a:t>Auteursrecht</a:t>
            </a:r>
          </a:p>
          <a:p>
            <a:r>
              <a:rPr lang="nl-NL" sz="3600" b="1" dirty="0" smtClean="0"/>
              <a:t>Merkrecht</a:t>
            </a:r>
          </a:p>
          <a:p>
            <a:r>
              <a:rPr lang="nl-NL" sz="3600" b="1" dirty="0" smtClean="0"/>
              <a:t>Octrooirecht</a:t>
            </a:r>
          </a:p>
        </p:txBody>
      </p:sp>
      <p:sp>
        <p:nvSpPr>
          <p:cNvPr id="4" name="Tijdelijke aanduiding voor datum 3"/>
          <p:cNvSpPr>
            <a:spLocks noGrp="1"/>
          </p:cNvSpPr>
          <p:nvPr>
            <p:ph type="dt" sz="half" idx="10"/>
          </p:nvPr>
        </p:nvSpPr>
        <p:spPr/>
        <p:txBody>
          <a:bodyPr/>
          <a:lstStyle/>
          <a:p>
            <a:fld id="{F45F514C-FEFE-4010-876D-B0D86A8CF6A7}"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4</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9275" y="280987"/>
            <a:ext cx="2419350" cy="1457325"/>
          </a:xfrm>
          <a:prstGeom prst="rect">
            <a:avLst/>
          </a:prstGeom>
        </p:spPr>
      </p:pic>
    </p:spTree>
    <p:extLst>
      <p:ext uri="{BB962C8B-B14F-4D97-AF65-F5344CB8AC3E}">
        <p14:creationId xmlns:p14="http://schemas.microsoft.com/office/powerpoint/2010/main" val="2445199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Auteursrecht</a:t>
            </a:r>
            <a:endParaRPr lang="nl-NL" sz="4000" b="1" dirty="0"/>
          </a:p>
        </p:txBody>
      </p:sp>
      <p:sp>
        <p:nvSpPr>
          <p:cNvPr id="3" name="Tijdelijke aanduiding voor inhoud 2"/>
          <p:cNvSpPr>
            <a:spLocks noGrp="1"/>
          </p:cNvSpPr>
          <p:nvPr>
            <p:ph idx="1"/>
          </p:nvPr>
        </p:nvSpPr>
        <p:spPr>
          <a:xfrm>
            <a:off x="1143000" y="1866900"/>
            <a:ext cx="9872871" cy="4229100"/>
          </a:xfrm>
        </p:spPr>
        <p:txBody>
          <a:bodyPr>
            <a:normAutofit lnSpcReduction="10000"/>
          </a:bodyPr>
          <a:lstStyle/>
          <a:p>
            <a:pPr>
              <a:lnSpc>
                <a:spcPct val="100000"/>
              </a:lnSpc>
              <a:spcBef>
                <a:spcPts val="0"/>
              </a:spcBef>
            </a:pPr>
            <a:r>
              <a:rPr lang="nl-NL" sz="2800" dirty="0" smtClean="0"/>
              <a:t>Auteursrecht ontstaat van rechtswege. Er dus geen registratie nodig</a:t>
            </a:r>
          </a:p>
          <a:p>
            <a:pPr marL="45720" indent="0">
              <a:lnSpc>
                <a:spcPct val="100000"/>
              </a:lnSpc>
              <a:spcBef>
                <a:spcPts val="0"/>
              </a:spcBef>
              <a:buNone/>
            </a:pPr>
            <a:endParaRPr lang="nl-NL" sz="2800" dirty="0" smtClean="0"/>
          </a:p>
          <a:p>
            <a:pPr>
              <a:lnSpc>
                <a:spcPct val="100000"/>
              </a:lnSpc>
              <a:spcBef>
                <a:spcPts val="0"/>
              </a:spcBef>
            </a:pPr>
            <a:r>
              <a:rPr lang="nl-NL" sz="2800" dirty="0" smtClean="0"/>
              <a:t>Om </a:t>
            </a:r>
            <a:r>
              <a:rPr lang="nl-NL" sz="2800" dirty="0"/>
              <a:t>auteursrecht te kunnen </a:t>
            </a:r>
            <a:r>
              <a:rPr lang="nl-NL" sz="2800" dirty="0" smtClean="0"/>
              <a:t>verkrijgen, </a:t>
            </a:r>
            <a:r>
              <a:rPr lang="nl-NL" sz="2800" dirty="0"/>
              <a:t>dient een </a:t>
            </a:r>
            <a:r>
              <a:rPr lang="nl-NL" sz="2800" dirty="0" smtClean="0"/>
              <a:t>werk over </a:t>
            </a:r>
            <a:r>
              <a:rPr lang="nl-NL" sz="2800" dirty="0"/>
              <a:t>een eigen, oorspronkelijk karakter te beschikken, dat wil zeggen dat </a:t>
            </a:r>
            <a:r>
              <a:rPr lang="nl-NL" sz="2800" dirty="0" smtClean="0"/>
              <a:t>het werk niet </a:t>
            </a:r>
            <a:r>
              <a:rPr lang="nl-NL" sz="2800" dirty="0"/>
              <a:t>mag zijn ontleend aan een ander werk </a:t>
            </a:r>
            <a:r>
              <a:rPr lang="nl-NL" sz="2800" dirty="0" smtClean="0"/>
              <a:t>of idee en </a:t>
            </a:r>
            <a:r>
              <a:rPr lang="nl-NL" sz="2800" dirty="0"/>
              <a:t>er creativiteit nodig was voor de </a:t>
            </a:r>
            <a:r>
              <a:rPr lang="nl-NL" sz="2800" dirty="0" smtClean="0"/>
              <a:t>schepping</a:t>
            </a:r>
          </a:p>
          <a:p>
            <a:pPr marL="45720" indent="0">
              <a:lnSpc>
                <a:spcPct val="100000"/>
              </a:lnSpc>
              <a:spcBef>
                <a:spcPts val="0"/>
              </a:spcBef>
              <a:buNone/>
            </a:pPr>
            <a:endParaRPr lang="nl-NL" sz="2800" dirty="0"/>
          </a:p>
          <a:p>
            <a:pPr>
              <a:lnSpc>
                <a:spcPct val="100000"/>
              </a:lnSpc>
              <a:spcBef>
                <a:spcPts val="0"/>
              </a:spcBef>
            </a:pPr>
            <a:r>
              <a:rPr lang="nl-NL" sz="2800" dirty="0"/>
              <a:t>Een idee </a:t>
            </a:r>
            <a:r>
              <a:rPr lang="nl-NL" sz="2800" dirty="0" err="1"/>
              <a:t>an</a:t>
            </a:r>
            <a:r>
              <a:rPr lang="nl-NL" sz="2800" dirty="0"/>
              <a:t> </a:t>
            </a:r>
            <a:r>
              <a:rPr lang="nl-NL" sz="2800" dirty="0" err="1"/>
              <a:t>sich</a:t>
            </a:r>
            <a:r>
              <a:rPr lang="nl-NL" sz="2800" dirty="0"/>
              <a:t> is niet te beschermen</a:t>
            </a:r>
            <a:r>
              <a:rPr lang="nl-NL" sz="2800" dirty="0" smtClean="0"/>
              <a:t>! De concrete uitwerking van een idee wel</a:t>
            </a:r>
            <a:endParaRPr lang="nl-NL" sz="2800" dirty="0"/>
          </a:p>
          <a:p>
            <a:pPr marL="45720" indent="0">
              <a:lnSpc>
                <a:spcPct val="100000"/>
              </a:lnSpc>
              <a:spcBef>
                <a:spcPts val="0"/>
              </a:spcBef>
              <a:buNone/>
            </a:pPr>
            <a:endParaRPr lang="nl-NL" sz="2800" dirty="0" smtClean="0"/>
          </a:p>
          <a:p>
            <a:pPr marL="45720" indent="0" algn="ctr">
              <a:buNone/>
            </a:pPr>
            <a:endParaRPr lang="nl-NL" sz="2800" dirty="0" smtClean="0">
              <a:solidFill>
                <a:schemeClr val="tx1"/>
              </a:solidFill>
            </a:endParaRPr>
          </a:p>
        </p:txBody>
      </p:sp>
      <p:sp>
        <p:nvSpPr>
          <p:cNvPr id="4" name="Tijdelijke aanduiding voor datum 3"/>
          <p:cNvSpPr>
            <a:spLocks noGrp="1"/>
          </p:cNvSpPr>
          <p:nvPr>
            <p:ph type="dt" sz="half" idx="10"/>
          </p:nvPr>
        </p:nvSpPr>
        <p:spPr/>
        <p:txBody>
          <a:bodyPr/>
          <a:lstStyle/>
          <a:p>
            <a:fld id="{2B1C16F1-2C06-4716-9904-E1FE7571C4B1}"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5</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9275" y="280987"/>
            <a:ext cx="2419350" cy="1457325"/>
          </a:xfrm>
          <a:prstGeom prst="rect">
            <a:avLst/>
          </a:prstGeom>
        </p:spPr>
      </p:pic>
    </p:spTree>
    <p:extLst>
      <p:ext uri="{BB962C8B-B14F-4D97-AF65-F5344CB8AC3E}">
        <p14:creationId xmlns:p14="http://schemas.microsoft.com/office/powerpoint/2010/main" val="1060500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i-DEPOT (1)</a:t>
            </a:r>
            <a:endParaRPr lang="nl-NL" sz="4000" b="1" dirty="0"/>
          </a:p>
        </p:txBody>
      </p:sp>
      <p:sp>
        <p:nvSpPr>
          <p:cNvPr id="3" name="Tijdelijke aanduiding voor inhoud 2"/>
          <p:cNvSpPr>
            <a:spLocks noGrp="1"/>
          </p:cNvSpPr>
          <p:nvPr>
            <p:ph idx="1"/>
          </p:nvPr>
        </p:nvSpPr>
        <p:spPr/>
        <p:txBody>
          <a:bodyPr>
            <a:normAutofit/>
          </a:bodyPr>
          <a:lstStyle/>
          <a:p>
            <a:pPr>
              <a:lnSpc>
                <a:spcPct val="100000"/>
              </a:lnSpc>
              <a:spcBef>
                <a:spcPts val="0"/>
              </a:spcBef>
            </a:pPr>
            <a:r>
              <a:rPr lang="nl-NL" sz="3200" dirty="0" smtClean="0"/>
              <a:t>Een </a:t>
            </a:r>
            <a:r>
              <a:rPr lang="nl-NL" sz="3200" dirty="0"/>
              <a:t>i-DEPOT is een elektronisch bewijsmiddel dat </a:t>
            </a:r>
            <a:r>
              <a:rPr lang="nl-NL" sz="3200" dirty="0" smtClean="0"/>
              <a:t>een uitgewerkt idee </a:t>
            </a:r>
            <a:r>
              <a:rPr lang="nl-NL" sz="3200" dirty="0"/>
              <a:t>van een datumstempel </a:t>
            </a:r>
            <a:r>
              <a:rPr lang="nl-NL" sz="3200" dirty="0" smtClean="0"/>
              <a:t>voorziet</a:t>
            </a:r>
          </a:p>
          <a:p>
            <a:pPr>
              <a:lnSpc>
                <a:spcPct val="100000"/>
              </a:lnSpc>
              <a:spcBef>
                <a:spcPts val="0"/>
              </a:spcBef>
            </a:pPr>
            <a:endParaRPr lang="nl-NL" sz="3200" dirty="0"/>
          </a:p>
          <a:p>
            <a:pPr>
              <a:lnSpc>
                <a:spcPct val="100000"/>
              </a:lnSpc>
              <a:spcBef>
                <a:spcPts val="0"/>
              </a:spcBef>
            </a:pPr>
            <a:r>
              <a:rPr lang="nl-NL" sz="3200" dirty="0"/>
              <a:t>Het i-DEPOT </a:t>
            </a:r>
            <a:r>
              <a:rPr lang="nl-NL" sz="3200" dirty="0" smtClean="0"/>
              <a:t>is geen intellectueel eigendomsrecht en biedt dus niet dezelfde bescherming</a:t>
            </a:r>
            <a:endParaRPr lang="nl-NL" sz="3200" dirty="0"/>
          </a:p>
          <a:p>
            <a:pPr marL="45720" indent="0">
              <a:lnSpc>
                <a:spcPct val="100000"/>
              </a:lnSpc>
              <a:spcBef>
                <a:spcPts val="0"/>
              </a:spcBef>
              <a:buClr>
                <a:srgbClr val="A6B727"/>
              </a:buClr>
              <a:buNone/>
            </a:pPr>
            <a:endParaRPr lang="nl-NL" sz="2800" dirty="0" smtClean="0"/>
          </a:p>
          <a:p>
            <a:pPr lvl="0">
              <a:buClr>
                <a:srgbClr val="A6B727"/>
              </a:buClr>
              <a:buFontTx/>
              <a:buChar char="-"/>
            </a:pPr>
            <a:endParaRPr lang="nl-NL" sz="2400" dirty="0">
              <a:solidFill>
                <a:srgbClr val="000000"/>
              </a:solidFill>
            </a:endParaRPr>
          </a:p>
        </p:txBody>
      </p:sp>
      <p:sp>
        <p:nvSpPr>
          <p:cNvPr id="4" name="Tijdelijke aanduiding voor datum 3"/>
          <p:cNvSpPr>
            <a:spLocks noGrp="1"/>
          </p:cNvSpPr>
          <p:nvPr>
            <p:ph type="dt" sz="half" idx="10"/>
          </p:nvPr>
        </p:nvSpPr>
        <p:spPr/>
        <p:txBody>
          <a:bodyPr/>
          <a:lstStyle/>
          <a:p>
            <a:fld id="{0CCDEA16-6CE9-4BE0-AC71-9602F25721CD}"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6</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6425" y="280987"/>
            <a:ext cx="2419350" cy="1457325"/>
          </a:xfrm>
          <a:prstGeom prst="rect">
            <a:avLst/>
          </a:prstGeom>
        </p:spPr>
      </p:pic>
    </p:spTree>
    <p:extLst>
      <p:ext uri="{BB962C8B-B14F-4D97-AF65-F5344CB8AC3E}">
        <p14:creationId xmlns:p14="http://schemas.microsoft.com/office/powerpoint/2010/main" val="121759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i-DEPOT (2)</a:t>
            </a:r>
            <a:endParaRPr lang="nl-NL" sz="4000" b="1" dirty="0"/>
          </a:p>
        </p:txBody>
      </p:sp>
      <p:sp>
        <p:nvSpPr>
          <p:cNvPr id="3" name="Tijdelijke aanduiding voor inhoud 2"/>
          <p:cNvSpPr>
            <a:spLocks noGrp="1"/>
          </p:cNvSpPr>
          <p:nvPr>
            <p:ph idx="1"/>
          </p:nvPr>
        </p:nvSpPr>
        <p:spPr/>
        <p:txBody>
          <a:bodyPr>
            <a:normAutofit/>
          </a:bodyPr>
          <a:lstStyle/>
          <a:p>
            <a:pPr marL="457200" indent="-457200">
              <a:lnSpc>
                <a:spcPct val="110000"/>
              </a:lnSpc>
              <a:spcBef>
                <a:spcPts val="0"/>
              </a:spcBef>
            </a:pPr>
            <a:r>
              <a:rPr lang="nl-NL" sz="2800" dirty="0" smtClean="0"/>
              <a:t>Een i-DEPOT is </a:t>
            </a:r>
            <a:r>
              <a:rPr lang="nl-NL" sz="2800" dirty="0"/>
              <a:t>een door Europese rechters aanvaard wettelijk </a:t>
            </a:r>
            <a:r>
              <a:rPr lang="nl-NL" sz="2800" dirty="0" smtClean="0"/>
              <a:t>bewijsmiddel</a:t>
            </a:r>
          </a:p>
          <a:p>
            <a:pPr marL="457200" indent="-457200">
              <a:lnSpc>
                <a:spcPct val="110000"/>
              </a:lnSpc>
              <a:spcBef>
                <a:spcPts val="0"/>
              </a:spcBef>
            </a:pPr>
            <a:endParaRPr lang="nl-NL" sz="2800" dirty="0" smtClean="0"/>
          </a:p>
          <a:p>
            <a:pPr marL="457200" indent="-457200">
              <a:lnSpc>
                <a:spcPct val="110000"/>
              </a:lnSpc>
              <a:spcBef>
                <a:spcPts val="0"/>
              </a:spcBef>
            </a:pPr>
            <a:r>
              <a:rPr lang="nl-NL" sz="2800" dirty="0" smtClean="0"/>
              <a:t>Door </a:t>
            </a:r>
            <a:r>
              <a:rPr lang="nl-NL" sz="2800" dirty="0"/>
              <a:t>middel van een </a:t>
            </a:r>
            <a:r>
              <a:rPr lang="nl-NL" sz="2800" dirty="0" smtClean="0"/>
              <a:t>i-DEPOT kun je aantonen </a:t>
            </a:r>
            <a:r>
              <a:rPr lang="nl-NL" sz="2800" dirty="0"/>
              <a:t>vanaf welk </a:t>
            </a:r>
            <a:r>
              <a:rPr lang="nl-NL" sz="2800" dirty="0" smtClean="0"/>
              <a:t>moment een uitgewerkt idee bestaat</a:t>
            </a:r>
            <a:r>
              <a:rPr lang="nl-NL" sz="2800" dirty="0"/>
              <a:t>. Dat is handig, want als iemand anders claimt dat hij </a:t>
            </a:r>
            <a:r>
              <a:rPr lang="nl-NL" sz="2800" dirty="0" smtClean="0"/>
              <a:t>eerder was, kun je </a:t>
            </a:r>
            <a:r>
              <a:rPr lang="nl-NL" sz="2800" dirty="0"/>
              <a:t>met een </a:t>
            </a:r>
            <a:r>
              <a:rPr lang="nl-NL" sz="2800" dirty="0" smtClean="0"/>
              <a:t>i-DEPOT het </a:t>
            </a:r>
            <a:r>
              <a:rPr lang="nl-NL" sz="2800" dirty="0"/>
              <a:t>tegendeel bewijzen.</a:t>
            </a:r>
          </a:p>
          <a:p>
            <a:pPr marL="45720" indent="0">
              <a:buNone/>
            </a:pPr>
            <a:endParaRPr lang="nl-NL" sz="2000" dirty="0">
              <a:solidFill>
                <a:schemeClr val="tx1"/>
              </a:solidFill>
            </a:endParaRPr>
          </a:p>
        </p:txBody>
      </p:sp>
      <p:sp>
        <p:nvSpPr>
          <p:cNvPr id="4" name="Tijdelijke aanduiding voor datum 3"/>
          <p:cNvSpPr>
            <a:spLocks noGrp="1"/>
          </p:cNvSpPr>
          <p:nvPr>
            <p:ph type="dt" sz="half" idx="10"/>
          </p:nvPr>
        </p:nvSpPr>
        <p:spPr/>
        <p:txBody>
          <a:bodyPr/>
          <a:lstStyle/>
          <a:p>
            <a:fld id="{BB19D9BA-2963-4974-92D5-992942BBAA9E}"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7</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6900" y="300037"/>
            <a:ext cx="2419350" cy="1457325"/>
          </a:xfrm>
          <a:prstGeom prst="rect">
            <a:avLst/>
          </a:prstGeom>
        </p:spPr>
      </p:pic>
    </p:spTree>
    <p:extLst>
      <p:ext uri="{BB962C8B-B14F-4D97-AF65-F5344CB8AC3E}">
        <p14:creationId xmlns:p14="http://schemas.microsoft.com/office/powerpoint/2010/main" val="4050742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smtClean="0"/>
              <a:t>Merkrecht (1)</a:t>
            </a:r>
            <a:endParaRPr lang="nl-NL" sz="4000" b="1" dirty="0"/>
          </a:p>
        </p:txBody>
      </p:sp>
      <p:sp>
        <p:nvSpPr>
          <p:cNvPr id="3" name="Tijdelijke aanduiding voor inhoud 2"/>
          <p:cNvSpPr>
            <a:spLocks noGrp="1"/>
          </p:cNvSpPr>
          <p:nvPr>
            <p:ph idx="1"/>
          </p:nvPr>
        </p:nvSpPr>
        <p:spPr/>
        <p:txBody>
          <a:bodyPr>
            <a:normAutofit fontScale="92500" lnSpcReduction="10000"/>
          </a:bodyPr>
          <a:lstStyle/>
          <a:p>
            <a:pPr marL="45720" indent="0">
              <a:lnSpc>
                <a:spcPct val="100000"/>
              </a:lnSpc>
              <a:spcBef>
                <a:spcPts val="0"/>
              </a:spcBef>
              <a:buNone/>
            </a:pPr>
            <a:r>
              <a:rPr lang="nl-NL" sz="2600" dirty="0" smtClean="0"/>
              <a:t>Merken zijn </a:t>
            </a:r>
            <a:r>
              <a:rPr lang="nl-NL" sz="2600" dirty="0"/>
              <a:t>b</a:t>
            </a:r>
            <a:r>
              <a:rPr lang="nl-NL" sz="2600" dirty="0" smtClean="0"/>
              <a:t>enamingen, tekeningen, afdrukken, stempels, letters, cijfers, vormen van waren of van verpakkingen en alle andere voor grafische voorstelling vatbare tekens die dienen om de waren of diensten van een onderneming te onderscheiden van die van een andere onderneming. Merken vervullen dus een herkomstfunctie.</a:t>
            </a:r>
          </a:p>
          <a:p>
            <a:pPr marL="45720" indent="0">
              <a:lnSpc>
                <a:spcPct val="100000"/>
              </a:lnSpc>
              <a:spcBef>
                <a:spcPts val="0"/>
              </a:spcBef>
              <a:buNone/>
            </a:pPr>
            <a:endParaRPr lang="nl-NL" sz="2600" dirty="0" smtClean="0"/>
          </a:p>
          <a:p>
            <a:pPr marL="45720" indent="0">
              <a:lnSpc>
                <a:spcPct val="100000"/>
              </a:lnSpc>
              <a:spcBef>
                <a:spcPts val="0"/>
              </a:spcBef>
              <a:buNone/>
            </a:pPr>
            <a:r>
              <a:rPr lang="nl-NL" sz="2600" dirty="0" smtClean="0"/>
              <a:t>Men verkrijgt pas het exclusieve recht op een merk na registratie in het merkenregister.</a:t>
            </a:r>
          </a:p>
          <a:p>
            <a:pPr marL="45720" indent="0">
              <a:lnSpc>
                <a:spcPct val="100000"/>
              </a:lnSpc>
              <a:spcBef>
                <a:spcPts val="0"/>
              </a:spcBef>
              <a:buNone/>
            </a:pPr>
            <a:endParaRPr lang="nl-NL" sz="2600" dirty="0"/>
          </a:p>
          <a:p>
            <a:pPr marL="45720" indent="0">
              <a:lnSpc>
                <a:spcPct val="100000"/>
              </a:lnSpc>
              <a:spcBef>
                <a:spcPts val="0"/>
              </a:spcBef>
              <a:buNone/>
            </a:pPr>
            <a:r>
              <a:rPr lang="nl-NL" sz="2600" dirty="0" smtClean="0"/>
              <a:t>Een merk is territoriaal begrensd. Je verkrijgt dus enkel een merkregistratie voor een bepaald gebied (bijvoorbeeld Benelux, EU of een specifiek land).</a:t>
            </a:r>
          </a:p>
        </p:txBody>
      </p:sp>
      <p:sp>
        <p:nvSpPr>
          <p:cNvPr id="4" name="Tijdelijke aanduiding voor datum 3"/>
          <p:cNvSpPr>
            <a:spLocks noGrp="1"/>
          </p:cNvSpPr>
          <p:nvPr>
            <p:ph type="dt" sz="half" idx="10"/>
          </p:nvPr>
        </p:nvSpPr>
        <p:spPr/>
        <p:txBody>
          <a:bodyPr/>
          <a:lstStyle/>
          <a:p>
            <a:fld id="{CE411D38-40EF-4B11-989D-BE4C0BB5F87F}"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8</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275" y="270176"/>
            <a:ext cx="2419350" cy="1457325"/>
          </a:xfrm>
          <a:prstGeom prst="rect">
            <a:avLst/>
          </a:prstGeom>
        </p:spPr>
      </p:pic>
    </p:spTree>
    <p:extLst>
      <p:ext uri="{BB962C8B-B14F-4D97-AF65-F5344CB8AC3E}">
        <p14:creationId xmlns:p14="http://schemas.microsoft.com/office/powerpoint/2010/main" val="4116515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b="1" dirty="0" smtClean="0"/>
              <a:t>Merkrecht (2)</a:t>
            </a:r>
            <a:endParaRPr lang="nl-NL" sz="4000" b="1" dirty="0"/>
          </a:p>
        </p:txBody>
      </p:sp>
      <p:sp>
        <p:nvSpPr>
          <p:cNvPr id="3" name="Tijdelijke aanduiding voor inhoud 2"/>
          <p:cNvSpPr>
            <a:spLocks noGrp="1"/>
          </p:cNvSpPr>
          <p:nvPr>
            <p:ph idx="1"/>
          </p:nvPr>
        </p:nvSpPr>
        <p:spPr/>
        <p:txBody>
          <a:bodyPr>
            <a:normAutofit fontScale="92500" lnSpcReduction="10000"/>
          </a:bodyPr>
          <a:lstStyle/>
          <a:p>
            <a:pPr marL="45720" indent="0">
              <a:lnSpc>
                <a:spcPct val="100000"/>
              </a:lnSpc>
              <a:spcBef>
                <a:spcPts val="0"/>
              </a:spcBef>
              <a:buNone/>
            </a:pPr>
            <a:r>
              <a:rPr lang="nl-NL" sz="2600" dirty="0" smtClean="0"/>
              <a:t>Uitgangspunt </a:t>
            </a:r>
            <a:r>
              <a:rPr lang="nl-NL" sz="2600" dirty="0"/>
              <a:t>van het merkenrecht is dat tekens met gebrek aan </a:t>
            </a:r>
            <a:r>
              <a:rPr lang="nl-NL" sz="2600" u="sng" dirty="0"/>
              <a:t>onderscheidend vermogen</a:t>
            </a:r>
            <a:r>
              <a:rPr lang="nl-NL" sz="2600" dirty="0"/>
              <a:t>, bijvoorbeeld omdat ze beschrijvend zijn voor de waren en/of diensten waarvoor zij worden gebruikt, niet als merk kunnen worden gemonopoliseerd</a:t>
            </a:r>
            <a:r>
              <a:rPr lang="nl-NL" sz="2600" dirty="0" smtClean="0"/>
              <a:t>. Dergelijke tekens zullen dan ook worden geweigerd door de merkenautoriteiten.</a:t>
            </a:r>
          </a:p>
          <a:p>
            <a:pPr marL="45720" indent="0">
              <a:lnSpc>
                <a:spcPct val="100000"/>
              </a:lnSpc>
              <a:spcBef>
                <a:spcPts val="0"/>
              </a:spcBef>
              <a:buNone/>
            </a:pPr>
            <a:endParaRPr lang="nl-NL" sz="2600" dirty="0"/>
          </a:p>
          <a:p>
            <a:pPr marL="45720" indent="0">
              <a:lnSpc>
                <a:spcPct val="100000"/>
              </a:lnSpc>
              <a:spcBef>
                <a:spcPts val="0"/>
              </a:spcBef>
              <a:buNone/>
            </a:pPr>
            <a:r>
              <a:rPr lang="nl-NL" sz="2600" dirty="0" smtClean="0"/>
              <a:t>Bijvoorbeeld: FIETS voor fietsen kan niet, omdat dit beschrijvend is, maar GAZELLE voor fietsen kan wel, omdat dit woord het product niet beschrijft.</a:t>
            </a:r>
          </a:p>
          <a:p>
            <a:pPr marL="45720" indent="0">
              <a:lnSpc>
                <a:spcPct val="100000"/>
              </a:lnSpc>
              <a:spcBef>
                <a:spcPts val="0"/>
              </a:spcBef>
              <a:buNone/>
            </a:pPr>
            <a:endParaRPr lang="nl-NL" sz="2600" dirty="0"/>
          </a:p>
          <a:p>
            <a:pPr marL="45720" indent="0">
              <a:lnSpc>
                <a:spcPct val="100000"/>
              </a:lnSpc>
              <a:spcBef>
                <a:spcPts val="0"/>
              </a:spcBef>
              <a:buNone/>
            </a:pPr>
            <a:r>
              <a:rPr lang="nl-NL" sz="2600" dirty="0"/>
              <a:t>Ook mag een merk niet misleidend zijn of in strijd </a:t>
            </a:r>
            <a:r>
              <a:rPr lang="nl-NL" sz="2600" dirty="0" smtClean="0"/>
              <a:t>zijn met </a:t>
            </a:r>
            <a:r>
              <a:rPr lang="nl-NL" sz="2600" dirty="0"/>
              <a:t>de openbare orde of </a:t>
            </a:r>
            <a:r>
              <a:rPr lang="nl-NL" sz="2600" dirty="0" smtClean="0"/>
              <a:t>de goede </a:t>
            </a:r>
            <a:r>
              <a:rPr lang="nl-NL" sz="2600" dirty="0"/>
              <a:t>zeden.</a:t>
            </a:r>
          </a:p>
          <a:p>
            <a:pPr marL="45720" indent="0">
              <a:lnSpc>
                <a:spcPct val="100000"/>
              </a:lnSpc>
              <a:spcBef>
                <a:spcPts val="0"/>
              </a:spcBef>
              <a:buNone/>
            </a:pPr>
            <a:endParaRPr lang="nl-NL" sz="2600" dirty="0"/>
          </a:p>
          <a:p>
            <a:pPr marL="45720" indent="0">
              <a:lnSpc>
                <a:spcPct val="100000"/>
              </a:lnSpc>
              <a:spcBef>
                <a:spcPts val="0"/>
              </a:spcBef>
              <a:buNone/>
            </a:pPr>
            <a:endParaRPr lang="nl-NL" sz="2600" dirty="0"/>
          </a:p>
          <a:p>
            <a:endParaRPr lang="nl-NL" dirty="0"/>
          </a:p>
          <a:p>
            <a:pPr marL="274320" lvl="1" indent="0">
              <a:buNone/>
            </a:pPr>
            <a:endParaRPr lang="nl-NL" dirty="0"/>
          </a:p>
        </p:txBody>
      </p:sp>
      <p:sp>
        <p:nvSpPr>
          <p:cNvPr id="4" name="Tijdelijke aanduiding voor datum 3"/>
          <p:cNvSpPr>
            <a:spLocks noGrp="1"/>
          </p:cNvSpPr>
          <p:nvPr>
            <p:ph type="dt" sz="half" idx="10"/>
          </p:nvPr>
        </p:nvSpPr>
        <p:spPr/>
        <p:txBody>
          <a:bodyPr/>
          <a:lstStyle/>
          <a:p>
            <a:fld id="{9831F21E-701F-4C39-BC62-9FB95451F0F3}" type="datetime1">
              <a:rPr lang="nl-NL" smtClean="0"/>
              <a:t>6-6-2018</a:t>
            </a:fld>
            <a:endParaRPr lang="en-US" dirty="0"/>
          </a:p>
        </p:txBody>
      </p:sp>
      <p:sp>
        <p:nvSpPr>
          <p:cNvPr id="5" name="Tijdelijke aanduiding voor voettekst 4"/>
          <p:cNvSpPr>
            <a:spLocks noGrp="1"/>
          </p:cNvSpPr>
          <p:nvPr>
            <p:ph type="ftr" sz="quarter" idx="11"/>
          </p:nvPr>
        </p:nvSpPr>
        <p:spPr/>
        <p:txBody>
          <a:bodyPr/>
          <a:lstStyle/>
          <a:p>
            <a:r>
              <a:rPr lang="en-US" smtClean="0"/>
              <a:t>Copyright Merkenbureau Registreermijnmerk B.V. 2018. Confidential</a:t>
            </a:r>
            <a:endParaRPr lang="en-US" dirty="0"/>
          </a:p>
        </p:txBody>
      </p:sp>
      <p:sp>
        <p:nvSpPr>
          <p:cNvPr id="6" name="Tijdelijke aanduiding voor dianummer 5"/>
          <p:cNvSpPr>
            <a:spLocks noGrp="1"/>
          </p:cNvSpPr>
          <p:nvPr>
            <p:ph type="sldNum" sz="quarter" idx="12"/>
          </p:nvPr>
        </p:nvSpPr>
        <p:spPr/>
        <p:txBody>
          <a:bodyPr/>
          <a:lstStyle/>
          <a:p>
            <a:fld id="{4FAB73BC-B049-4115-A692-8D63A059BFB8}" type="slidenum">
              <a:rPr lang="en-US" smtClean="0"/>
              <a:t>9</a:t>
            </a:fld>
            <a:endParaRPr lang="en-US"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228" y="261937"/>
            <a:ext cx="2419350" cy="1457325"/>
          </a:xfrm>
          <a:prstGeom prst="rect">
            <a:avLst/>
          </a:prstGeom>
        </p:spPr>
      </p:pic>
    </p:spTree>
    <p:extLst>
      <p:ext uri="{BB962C8B-B14F-4D97-AF65-F5344CB8AC3E}">
        <p14:creationId xmlns:p14="http://schemas.microsoft.com/office/powerpoint/2010/main" val="715235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1736</TotalTime>
  <Words>1181</Words>
  <Application>Microsoft Office PowerPoint</Application>
  <PresentationFormat>Breedbeeld</PresentationFormat>
  <Paragraphs>170</Paragraphs>
  <Slides>23</Slides>
  <Notes>2</Notes>
  <HiddenSlides>0</HiddenSlides>
  <MMClips>3</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23</vt:i4>
      </vt:variant>
    </vt:vector>
  </HeadingPairs>
  <TitlesOfParts>
    <vt:vector size="26" baseType="lpstr">
      <vt:lpstr>Calibri</vt:lpstr>
      <vt:lpstr>Corbel</vt:lpstr>
      <vt:lpstr>Basis</vt:lpstr>
      <vt:lpstr>De weg van idee naar product of dienst</vt:lpstr>
      <vt:lpstr>Goed idee? Hoe bescherm je dat?</vt:lpstr>
      <vt:lpstr>Nike Geo (voorbeeld 1)</vt:lpstr>
      <vt:lpstr>Nike Geo (voorbeeld 1)</vt:lpstr>
      <vt:lpstr>Auteursrecht</vt:lpstr>
      <vt:lpstr>i-DEPOT (1)</vt:lpstr>
      <vt:lpstr>i-DEPOT (2)</vt:lpstr>
      <vt:lpstr>Merkrecht (1)</vt:lpstr>
      <vt:lpstr>Merkrecht (2)</vt:lpstr>
      <vt:lpstr>Merkrecht (3)</vt:lpstr>
      <vt:lpstr>Merkrecht (4)</vt:lpstr>
      <vt:lpstr>Octrooi</vt:lpstr>
      <vt:lpstr>Space Scooter (voorbeeld 2)</vt:lpstr>
      <vt:lpstr>Space Scooter (voorbeeld 2)</vt:lpstr>
      <vt:lpstr>Modelrecht (1)</vt:lpstr>
      <vt:lpstr>Modelrecht (2)</vt:lpstr>
      <vt:lpstr>Modelrecht (3)</vt:lpstr>
      <vt:lpstr>ID&amp;T (voorbeeld 3)</vt:lpstr>
      <vt:lpstr>ID&amp;T (voorbeeld 3)</vt:lpstr>
      <vt:lpstr>Handelsnaamrecht (1)</vt:lpstr>
      <vt:lpstr>Handelsnaamrecht (2)</vt:lpstr>
      <vt:lpstr>Handelsnaamrecht (2)</vt:lpstr>
      <vt:lpstr>Vragen?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Gebruiksbewijs</dc:title>
  <dc:creator>Birgitta Poelmans</dc:creator>
  <cp:lastModifiedBy>Birgitta Poelmans</cp:lastModifiedBy>
  <cp:revision>601</cp:revision>
  <dcterms:created xsi:type="dcterms:W3CDTF">2018-02-19T15:18:29Z</dcterms:created>
  <dcterms:modified xsi:type="dcterms:W3CDTF">2018-06-06T14:48:06Z</dcterms:modified>
</cp:coreProperties>
</file>